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62"/>
  </p:notesMasterIdLst>
  <p:sldIdLst>
    <p:sldId id="256" r:id="rId2"/>
    <p:sldId id="325" r:id="rId3"/>
    <p:sldId id="326" r:id="rId4"/>
    <p:sldId id="327" r:id="rId5"/>
    <p:sldId id="328" r:id="rId6"/>
    <p:sldId id="329" r:id="rId7"/>
    <p:sldId id="257" r:id="rId8"/>
    <p:sldId id="259" r:id="rId9"/>
    <p:sldId id="296" r:id="rId10"/>
    <p:sldId id="295" r:id="rId11"/>
    <p:sldId id="323" r:id="rId12"/>
    <p:sldId id="309" r:id="rId13"/>
    <p:sldId id="318" r:id="rId14"/>
    <p:sldId id="319" r:id="rId15"/>
    <p:sldId id="320" r:id="rId16"/>
    <p:sldId id="321" r:id="rId17"/>
    <p:sldId id="322" r:id="rId18"/>
    <p:sldId id="300" r:id="rId19"/>
    <p:sldId id="258" r:id="rId20"/>
    <p:sldId id="260" r:id="rId21"/>
    <p:sldId id="261" r:id="rId22"/>
    <p:sldId id="311" r:id="rId23"/>
    <p:sldId id="297" r:id="rId24"/>
    <p:sldId id="298" r:id="rId25"/>
    <p:sldId id="262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77" r:id="rId34"/>
    <p:sldId id="378" r:id="rId35"/>
    <p:sldId id="330" r:id="rId36"/>
    <p:sldId id="331" r:id="rId37"/>
    <p:sldId id="332" r:id="rId38"/>
    <p:sldId id="333" r:id="rId39"/>
    <p:sldId id="334" r:id="rId40"/>
    <p:sldId id="336" r:id="rId41"/>
    <p:sldId id="340" r:id="rId42"/>
    <p:sldId id="341" r:id="rId43"/>
    <p:sldId id="342" r:id="rId44"/>
    <p:sldId id="343" r:id="rId45"/>
    <p:sldId id="344" r:id="rId46"/>
    <p:sldId id="345" r:id="rId47"/>
    <p:sldId id="346" r:id="rId48"/>
    <p:sldId id="352" r:id="rId49"/>
    <p:sldId id="353" r:id="rId50"/>
    <p:sldId id="354" r:id="rId51"/>
    <p:sldId id="355" r:id="rId52"/>
    <p:sldId id="358" r:id="rId53"/>
    <p:sldId id="361" r:id="rId54"/>
    <p:sldId id="362" r:id="rId55"/>
    <p:sldId id="365" r:id="rId56"/>
    <p:sldId id="366" r:id="rId57"/>
    <p:sldId id="367" r:id="rId58"/>
    <p:sldId id="368" r:id="rId59"/>
    <p:sldId id="369" r:id="rId60"/>
    <p:sldId id="370" r:id="rId6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009900"/>
    <a:srgbClr val="CC0000"/>
    <a:srgbClr val="FF0000"/>
    <a:srgbClr val="94C606"/>
    <a:srgbClr val="FF33CC"/>
    <a:srgbClr val="00FFFF"/>
    <a:srgbClr val="33CC3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64" autoAdjust="0"/>
  </p:normalViewPr>
  <p:slideViewPr>
    <p:cSldViewPr snapToGrid="0">
      <p:cViewPr>
        <p:scale>
          <a:sx n="80" d="100"/>
          <a:sy n="80" d="100"/>
        </p:scale>
        <p:origin x="-9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6" Type="http://schemas.openxmlformats.org/officeDocument/2006/relationships/image" Target="../media/image72.png"/><Relationship Id="rId5" Type="http://schemas.openxmlformats.org/officeDocument/2006/relationships/image" Target="../media/image63.png"/><Relationship Id="rId4" Type="http://schemas.openxmlformats.org/officeDocument/2006/relationships/image" Target="../media/image7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3AFA441-0605-4AEA-AC35-80FEC055F978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1344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361D6C7-0F21-4C67-BB42-52BB07F0E832}" type="slidenum">
              <a:rPr lang="en-US"/>
              <a:pPr/>
              <a:t>35</a:t>
            </a:fld>
            <a:endParaRPr 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32B350-8D80-449C-ABAD-D785F50421CF}" type="slidenum">
              <a:rPr lang="en-US"/>
              <a:pPr/>
              <a:t>36</a:t>
            </a:fld>
            <a:endParaRPr 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D69112-F2EF-44DF-BC70-37FC0C5FF7A8}" type="slidenum">
              <a:rPr lang="en-US"/>
              <a:pPr/>
              <a:t>37</a:t>
            </a:fld>
            <a:endParaRPr 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00163" y="803275"/>
            <a:ext cx="4259262" cy="3194050"/>
          </a:xfrm>
          <a:ln/>
        </p:spPr>
      </p:sp>
      <p:sp>
        <p:nvSpPr>
          <p:cNvPr id="1241091" name="Notes Placeholder 2"/>
          <p:cNvSpPr>
            <a:spLocks noGrp="1"/>
          </p:cNvSpPr>
          <p:nvPr>
            <p:ph type="body" idx="1"/>
          </p:nvPr>
        </p:nvSpPr>
        <p:spPr>
          <a:xfrm>
            <a:off x="915525" y="4347195"/>
            <a:ext cx="5026951" cy="3849359"/>
          </a:xfrm>
        </p:spPr>
        <p:txBody>
          <a:bodyPr lIns="86904" tIns="42690" rIns="86904" bIns="4269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EA809C-13E6-4658-AE6F-F0014AA6B9C6}" type="slidenum">
              <a:rPr lang="en-US"/>
              <a:pPr/>
              <a:t>39</a:t>
            </a:fld>
            <a:endParaRPr 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8F0EAF-AD6A-4CF2-831F-F4F2BA344F59}" type="slidenum">
              <a:rPr lang="en-US"/>
              <a:pPr/>
              <a:t>40</a:t>
            </a:fld>
            <a:endParaRPr 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1C54743-6D3E-4A1C-949E-B41366DD4B40}" type="slidenum">
              <a:rPr lang="en-US"/>
              <a:pPr/>
              <a:t>41</a:t>
            </a:fld>
            <a:endParaRPr 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690C14-E027-45B6-9F00-A2E313F1553F}" type="slidenum">
              <a:rPr lang="en-US"/>
              <a:pPr/>
              <a:t>42</a:t>
            </a:fld>
            <a:endParaRPr lang="en-U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A31B38-11A9-4886-9A0B-60E56E894F41}" type="slidenum">
              <a:rPr lang="en-US"/>
              <a:pPr/>
              <a:t>43</a:t>
            </a:fld>
            <a:endParaRPr lang="en-U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A0FED4-384E-4D49-B7E5-D04F764C6EDE}" type="slidenum">
              <a:rPr lang="en-US"/>
              <a:pPr/>
              <a:t>46</a:t>
            </a:fld>
            <a:endParaRPr 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013275-3BD1-412B-9E2B-7548F9F827D6}" type="slidenum">
              <a:rPr lang="en-US"/>
              <a:pPr/>
              <a:t>48</a:t>
            </a:fld>
            <a:endParaRPr lang="en-U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68E45B-39B6-404C-80C2-C97BD3580137}" type="slidenum">
              <a:rPr lang="en-US"/>
              <a:pPr/>
              <a:t>50</a:t>
            </a:fld>
            <a:endParaRPr lang="en-U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4C2343-7441-4B4C-B89B-3381BCC2AF8D}" type="slidenum">
              <a:rPr lang="en-US"/>
              <a:pPr/>
              <a:t>51</a:t>
            </a:fld>
            <a:endParaRPr lang="en-U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507813-E093-42B3-A8C3-48F9C06BE87B}" type="slidenum">
              <a:rPr lang="en-US"/>
              <a:pPr/>
              <a:t>52</a:t>
            </a:fld>
            <a:endParaRPr lang="en-U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34AD04-94FB-44CD-8DE1-DAEDB140EDD0}" type="slidenum">
              <a:rPr lang="en-US"/>
              <a:pPr/>
              <a:t>53</a:t>
            </a:fld>
            <a:endParaRPr lang="en-US"/>
          </a:p>
        </p:txBody>
      </p:sp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768A66-B9B8-4AA4-B5DA-9309C0223550}" type="slidenum">
              <a:rPr lang="en-US"/>
              <a:pPr/>
              <a:t>54</a:t>
            </a:fld>
            <a:endParaRPr lang="en-US"/>
          </a:p>
        </p:txBody>
      </p:sp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D73F02-3DC9-4F2A-9806-CA630737FDCB}" type="slidenum">
              <a:rPr lang="en-US"/>
              <a:pPr/>
              <a:t>55</a:t>
            </a:fld>
            <a:endParaRPr lang="en-US"/>
          </a:p>
        </p:txBody>
      </p:sp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4CBDB2-78AC-4409-B0D3-3053875FBFF9}" type="slidenum">
              <a:rPr lang="en-US"/>
              <a:pPr/>
              <a:t>56</a:t>
            </a:fld>
            <a:endParaRPr lang="en-US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32DFC2-0310-4514-8A54-C29AE37BD98A}" type="slidenum">
              <a:rPr lang="en-US"/>
              <a:pPr/>
              <a:t>57</a:t>
            </a:fld>
            <a:endParaRPr lang="en-US"/>
          </a:p>
        </p:txBody>
      </p:sp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FFE8E2-9B08-4412-8743-8B13D4E29E22}" type="slidenum">
              <a:rPr lang="en-US"/>
              <a:pPr/>
              <a:t>58</a:t>
            </a:fld>
            <a:endParaRPr lang="en-US"/>
          </a:p>
        </p:txBody>
      </p:sp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3F8546-9AAC-4FB8-AA47-3D17BC37E557}" type="slidenum">
              <a:rPr lang="en-US"/>
              <a:pPr/>
              <a:t>59</a:t>
            </a:fld>
            <a:endParaRPr lang="en-US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9014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901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01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0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0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901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4323ED-76C2-4AB4-A048-96B5672241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01F4F5F-990B-4529-B4E3-B43662D6902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02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E6E5DA-91DE-451F-BCC8-A6B80B9D532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9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B399F42-4D21-4C8C-BDF7-9D64E52B40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0C607C8-7637-41D8-BE68-E75A158130D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8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FA00B9-D961-4D96-AE84-343FBC54E4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0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A704B1-F1FA-4215-90A5-3599C584490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2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33192A-BF9E-4001-B9BF-1155D5AC172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2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128642-D7BA-4717-818C-778F6E8C0B0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9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DCD524-098B-4F90-B9B9-25DBA0C1DD3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3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F755D9-3D9B-4E8B-9EF2-9A1C801893C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18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50774E-BB5B-4A98-A583-10C85D9DFE5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57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F58D6B9-777E-4BD5-8076-85FC1CC4F4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3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130175"/>
            <a:ext cx="8228013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7013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0175"/>
            <a:ext cx="4037013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3940175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457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fld id="{797968BF-288B-4A3C-AE48-16546BEEB20D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99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D5CB87E3-1FAE-4BDE-8A6F-684B4FD4945E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89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89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9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9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ernekova@sccg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zeliski.org/Boo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2.png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1.png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3.png"/><Relationship Id="rId5" Type="http://schemas.openxmlformats.org/officeDocument/2006/relationships/image" Target="../media/image60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6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9.png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71.png"/><Relationship Id="rId5" Type="http://schemas.openxmlformats.org/officeDocument/2006/relationships/image" Target="../media/image68.png"/><Relationship Id="rId15" Type="http://schemas.openxmlformats.org/officeDocument/2006/relationships/image" Target="../media/image72.png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70.png"/><Relationship Id="rId14" Type="http://schemas.openxmlformats.org/officeDocument/2006/relationships/oleObject" Target="../embeddings/oleObject12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9.jpeg"/><Relationship Id="rId5" Type="http://schemas.openxmlformats.org/officeDocument/2006/relationships/image" Target="../media/image98.png"/><Relationship Id="rId4" Type="http://schemas.openxmlformats.org/officeDocument/2006/relationships/oleObject" Target="../embeddings/oleObject13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0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3.jpeg"/><Relationship Id="rId5" Type="http://schemas.openxmlformats.org/officeDocument/2006/relationships/image" Target="../media/image102.png"/><Relationship Id="rId4" Type="http://schemas.openxmlformats.org/officeDocument/2006/relationships/oleObject" Target="../embeddings/oleObject15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5.png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16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8.png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17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67559" y="1119188"/>
            <a:ext cx="8150771" cy="1920875"/>
          </a:xfrm>
        </p:spPr>
        <p:txBody>
          <a:bodyPr/>
          <a:lstStyle/>
          <a:p>
            <a:r>
              <a:rPr lang="en-US" dirty="0" smtClean="0"/>
              <a:t>Po</a:t>
            </a:r>
            <a:r>
              <a:rPr lang="sk-SK" dirty="0" err="1" smtClean="0"/>
              <a:t>kročilé</a:t>
            </a:r>
            <a:r>
              <a:rPr lang="sk-SK" dirty="0" smtClean="0"/>
              <a:t> spracovanie</a:t>
            </a:r>
            <a:br>
              <a:rPr lang="sk-SK" dirty="0" smtClean="0"/>
            </a:br>
            <a:r>
              <a:rPr lang="sk-SK" dirty="0" smtClean="0"/>
              <a:t>obrazu</a:t>
            </a:r>
            <a:endParaRPr lang="sk-SK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Zuzana Černeková</a:t>
            </a:r>
          </a:p>
          <a:p>
            <a:r>
              <a:rPr lang="sk-SK" dirty="0">
                <a:hlinkClick r:id="rId2"/>
              </a:rPr>
              <a:t>cernekova</a:t>
            </a:r>
            <a:r>
              <a:rPr lang="en-US" dirty="0">
                <a:hlinkClick r:id="rId2"/>
              </a:rPr>
              <a:t>@sccg.sk</a:t>
            </a:r>
            <a:endParaRPr lang="en-US" dirty="0"/>
          </a:p>
          <a:p>
            <a:r>
              <a:rPr lang="en-US" dirty="0" smtClean="0"/>
              <a:t>room I3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5613" y="132919"/>
            <a:ext cx="8229600" cy="114300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  <a:effectLst/>
              </a:rPr>
              <a:t>Sylabus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192517" name="Rectangle 5"/>
          <p:cNvSpPr>
            <a:spLocks noChangeArrowheads="1"/>
          </p:cNvSpPr>
          <p:nvPr/>
        </p:nvSpPr>
        <p:spPr bwMode="auto">
          <a:xfrm>
            <a:off x="455613" y="1686431"/>
            <a:ext cx="820261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Svetlo a farba, videnie, farebné modely</a:t>
            </a:r>
            <a:endParaRPr lang="sk-SK" sz="2800" dirty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Dátové </a:t>
            </a:r>
            <a:r>
              <a:rPr lang="sk-SK" sz="2800" dirty="0"/>
              <a:t>štruktúry pre analýzu </a:t>
            </a:r>
            <a:r>
              <a:rPr lang="sk-SK" sz="2800" dirty="0" smtClean="0"/>
              <a:t>obrazu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Snímanie obrazu, vlastnosti digitálneho obrazu</a:t>
            </a:r>
            <a:endParaRPr lang="sk-SK" sz="2800" dirty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Predspracovanie </a:t>
            </a:r>
            <a:r>
              <a:rPr lang="sk-SK" sz="2800" dirty="0"/>
              <a:t>obrazu 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Detekcia</a:t>
            </a:r>
            <a:r>
              <a:rPr lang="en-US" sz="2800" dirty="0" smtClean="0"/>
              <a:t> </a:t>
            </a:r>
            <a:r>
              <a:rPr lang="en-US" sz="2800" dirty="0" err="1" smtClean="0"/>
              <a:t>hr</a:t>
            </a:r>
            <a:r>
              <a:rPr lang="sk-SK" sz="2800" dirty="0" smtClean="0"/>
              <a:t>án</a:t>
            </a:r>
            <a:endParaRPr lang="sk-SK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Obrazové transformácie – Fourier, Haar, </a:t>
            </a:r>
            <a:r>
              <a:rPr lang="sk-SK" sz="2800" dirty="0" err="1" smtClean="0"/>
              <a:t>Walsh</a:t>
            </a:r>
            <a:r>
              <a:rPr lang="sk-SK" sz="2800" dirty="0" smtClean="0"/>
              <a:t> 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</a:t>
            </a:r>
            <a:r>
              <a:rPr lang="sk-SK" sz="2800" dirty="0" smtClean="0"/>
              <a:t>egmentáci</a:t>
            </a:r>
            <a:r>
              <a:rPr lang="en-US" sz="2800" dirty="0" smtClean="0"/>
              <a:t>a</a:t>
            </a:r>
            <a:endParaRPr lang="sk-SK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Matematická </a:t>
            </a:r>
            <a:r>
              <a:rPr lang="sk-SK" sz="2800" dirty="0" smtClean="0"/>
              <a:t>morfológia</a:t>
            </a:r>
            <a:endParaRPr lang="sk-SK" sz="2800" dirty="0" smtClean="0"/>
          </a:p>
        </p:txBody>
      </p:sp>
    </p:spTree>
    <p:extLst>
      <p:ext uri="{BB962C8B-B14F-4D97-AF65-F5344CB8AC3E}">
        <p14:creationId xmlns:p14="http://schemas.microsoft.com/office/powerpoint/2010/main" val="4127290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Nadväzujúce prednášky</a:t>
            </a:r>
            <a:endParaRPr lang="sk-SK" dirty="0"/>
          </a:p>
        </p:txBody>
      </p:sp>
      <p:sp>
        <p:nvSpPr>
          <p:cNvPr id="3" name="TextBox 2"/>
          <p:cNvSpPr txBox="1"/>
          <p:nvPr/>
        </p:nvSpPr>
        <p:spPr>
          <a:xfrm>
            <a:off x="949910" y="2547891"/>
            <a:ext cx="75016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k-SK" sz="3200" dirty="0" smtClean="0"/>
              <a:t> Počítačové videnie </a:t>
            </a:r>
          </a:p>
          <a:p>
            <a:pPr>
              <a:buFont typeface="Arial" pitchFamily="34" charset="0"/>
              <a:buChar char="•"/>
            </a:pPr>
            <a:r>
              <a:rPr lang="sk-SK" sz="3200" dirty="0" smtClean="0"/>
              <a:t> Rozpoznávanie obrazcov</a:t>
            </a:r>
          </a:p>
          <a:p>
            <a:pPr>
              <a:buFont typeface="Arial" pitchFamily="34" charset="0"/>
              <a:buChar char="•"/>
            </a:pPr>
            <a:r>
              <a:rPr lang="sk-SK" sz="3200" dirty="0" smtClean="0"/>
              <a:t> Spracovanie farebného obrazu</a:t>
            </a:r>
          </a:p>
          <a:p>
            <a:pPr>
              <a:buFont typeface="Arial" pitchFamily="34" charset="0"/>
              <a:buChar char="•"/>
            </a:pPr>
            <a:r>
              <a:rPr lang="sk-SK" sz="3200" dirty="0" smtClean="0"/>
              <a:t> Aplikácie počítačového videnia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86447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Požiadavky na hodnotenie</a:t>
            </a:r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1693223"/>
            <a:ext cx="8229600" cy="403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sk-SK" dirty="0"/>
              <a:t>5</a:t>
            </a:r>
            <a:r>
              <a:rPr lang="en-US" dirty="0" smtClean="0"/>
              <a:t>0 </a:t>
            </a:r>
            <a:r>
              <a:rPr lang="en-US" dirty="0" err="1" smtClean="0"/>
              <a:t>bodov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cvi</a:t>
            </a:r>
            <a:r>
              <a:rPr lang="sk-SK" dirty="0" err="1" smtClean="0"/>
              <a:t>čeniach</a:t>
            </a:r>
            <a:endParaRPr lang="sk-SK" dirty="0" smtClean="0"/>
          </a:p>
          <a:p>
            <a:pPr marL="900112" lvl="1" indent="0">
              <a:buFont typeface="Wingdings" pitchFamily="2" charset="2"/>
              <a:buNone/>
            </a:pPr>
            <a:r>
              <a:rPr lang="sk-SK" dirty="0" smtClean="0"/>
              <a:t>(30b z cvičení treba ku skúške)</a:t>
            </a:r>
            <a:endParaRPr lang="en-US" dirty="0" smtClean="0"/>
          </a:p>
          <a:p>
            <a:r>
              <a:rPr lang="sk-SK" dirty="0" smtClean="0"/>
              <a:t>50 bodov</a:t>
            </a:r>
            <a:r>
              <a:rPr lang="en-US" dirty="0" smtClean="0"/>
              <a:t> </a:t>
            </a:r>
            <a:r>
              <a:rPr lang="sk-SK" dirty="0" smtClean="0"/>
              <a:t>na písomnej skúške</a:t>
            </a:r>
          </a:p>
          <a:p>
            <a:pPr marL="900112" lvl="1" indent="0">
              <a:buFont typeface="Wingdings" pitchFamily="2" charset="2"/>
              <a:buNone/>
            </a:pPr>
            <a:r>
              <a:rPr lang="sk-SK" dirty="0" smtClean="0"/>
              <a:t>(25b treba na úspešné absolvovanie skúšky)</a:t>
            </a:r>
            <a:endParaRPr lang="en-US" dirty="0" smtClean="0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419302"/>
              </p:ext>
            </p:extLst>
          </p:nvPr>
        </p:nvGraphicFramePr>
        <p:xfrm>
          <a:off x="2879960" y="4370028"/>
          <a:ext cx="2330244" cy="2194560"/>
        </p:xfrm>
        <a:graphic>
          <a:graphicData uri="http://schemas.openxmlformats.org/drawingml/2006/table">
            <a:tbl>
              <a:tblPr/>
              <a:tblGrid>
                <a:gridCol w="1032386"/>
                <a:gridCol w="1297858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body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známka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91 - 100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81 - 90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71 - 80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61 - 70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r>
                        <a:rPr lang="sk-SK" dirty="0" smtClean="0"/>
                        <a:t>5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/>
                        <a:t>- 60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34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42563"/>
              </p:ext>
            </p:extLst>
          </p:nvPr>
        </p:nvGraphicFramePr>
        <p:xfrm>
          <a:off x="457200" y="2185061"/>
          <a:ext cx="8229600" cy="3374422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67393">
                <a:tc>
                  <a:txBody>
                    <a:bodyPr/>
                    <a:lstStyle/>
                    <a:p>
                      <a:r>
                        <a:rPr lang="sk-SK" sz="2000" dirty="0"/>
                        <a:t>veľké úlohy (2x7,5 </a:t>
                      </a:r>
                      <a:r>
                        <a:rPr lang="sk-SK" sz="2000" dirty="0" err="1"/>
                        <a:t>boda</a:t>
                      </a:r>
                      <a:r>
                        <a:rPr lang="sk-SK" sz="2000" dirty="0"/>
                        <a:t>)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2000"/>
                        <a:t>15 bodov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7393">
                <a:tc>
                  <a:txBody>
                    <a:bodyPr/>
                    <a:lstStyle/>
                    <a:p>
                      <a:r>
                        <a:rPr lang="sk-SK" sz="2000" dirty="0"/>
                        <a:t>malé úlohy (</a:t>
                      </a:r>
                      <a:r>
                        <a:rPr lang="sk-SK" sz="2000" dirty="0" smtClean="0"/>
                        <a:t>5x3body</a:t>
                      </a:r>
                      <a:r>
                        <a:rPr lang="sk-SK" sz="2000" dirty="0"/>
                        <a:t>)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15 </a:t>
                      </a:r>
                      <a:r>
                        <a:rPr lang="sk-SK" sz="2000" dirty="0"/>
                        <a:t>bodov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7393">
                <a:tc>
                  <a:txBody>
                    <a:bodyPr/>
                    <a:lstStyle/>
                    <a:p>
                      <a:r>
                        <a:rPr lang="sk-SK" sz="2000" dirty="0"/>
                        <a:t>projekt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20 </a:t>
                      </a:r>
                      <a:r>
                        <a:rPr lang="sk-SK" sz="2000" dirty="0"/>
                        <a:t>bodov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7393">
                <a:tc>
                  <a:txBody>
                    <a:bodyPr/>
                    <a:lstStyle/>
                    <a:p>
                      <a:r>
                        <a:rPr lang="sk-SK" sz="2000"/>
                        <a:t>spolu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2000" b="1" dirty="0"/>
                        <a:t>50 bodov</a:t>
                      </a:r>
                      <a:r>
                        <a:rPr lang="sk-SK" sz="2000" dirty="0"/>
                        <a:t>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7393">
                <a:tc>
                  <a:txBody>
                    <a:bodyPr/>
                    <a:lstStyle/>
                    <a:p>
                      <a:r>
                        <a:rPr lang="pl-PL" sz="2000"/>
                        <a:t>minimum potrebné na pustenie ku skúške 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2000" b="1" dirty="0"/>
                        <a:t>30 bodov</a:t>
                      </a:r>
                      <a:endParaRPr lang="sk-SK" sz="2000" dirty="0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22513" y="1450975"/>
            <a:ext cx="820585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BODOVANIE CVIČENIA</a:t>
            </a:r>
            <a:endParaRPr kumimoji="0" lang="sk-SK" altLang="sk-SK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31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22889"/>
          </a:xfrm>
        </p:spPr>
        <p:txBody>
          <a:bodyPr/>
          <a:lstStyle/>
          <a:p>
            <a:r>
              <a:rPr lang="sk-SK" b="0" dirty="0"/>
              <a:t>Literatúra:</a:t>
            </a:r>
            <a:endParaRPr lang="en-US" b="0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8302"/>
            <a:ext cx="8229600" cy="5109366"/>
          </a:xfrm>
        </p:spPr>
        <p:txBody>
          <a:bodyPr/>
          <a:lstStyle/>
          <a:p>
            <a:pPr marL="273050" indent="-273050">
              <a:spcBef>
                <a:spcPts val="1800"/>
              </a:spcBef>
            </a:pPr>
            <a:r>
              <a:rPr lang="sk-SK" sz="2000" b="1" dirty="0" err="1" smtClean="0">
                <a:solidFill>
                  <a:srgbClr val="FFC000"/>
                </a:solidFill>
                <a:effectLst/>
              </a:rPr>
              <a:t>Šikudová</a:t>
            </a:r>
            <a:r>
              <a:rPr lang="sk-SK" sz="2000" b="1" dirty="0" smtClean="0">
                <a:solidFill>
                  <a:srgbClr val="FFC000"/>
                </a:solidFill>
                <a:effectLst/>
              </a:rPr>
              <a:t> a kol. Počítačové videnie, detekcia a rozpoznávanie objektov, </a:t>
            </a:r>
            <a:r>
              <a:rPr lang="sk-SK" sz="2000" b="1" dirty="0" err="1" smtClean="0">
                <a:solidFill>
                  <a:srgbClr val="FFC000"/>
                </a:solidFill>
                <a:effectLst/>
              </a:rPr>
              <a:t>wikina</a:t>
            </a:r>
            <a:r>
              <a:rPr lang="sk-SK" sz="2000" b="1" dirty="0" smtClean="0">
                <a:solidFill>
                  <a:srgbClr val="FFC000"/>
                </a:solidFill>
                <a:effectLst/>
              </a:rPr>
              <a:t> 2014</a:t>
            </a:r>
          </a:p>
          <a:p>
            <a:pPr marL="273050" indent="-273050">
              <a:spcBef>
                <a:spcPts val="1800"/>
              </a:spcBef>
            </a:pPr>
            <a:r>
              <a:rPr lang="sk-SK" sz="2000" b="1" dirty="0" err="1" smtClean="0">
                <a:solidFill>
                  <a:srgbClr val="FFC000"/>
                </a:solidFill>
                <a:effectLst/>
              </a:rPr>
              <a:t>Šonka</a:t>
            </a:r>
            <a:r>
              <a:rPr lang="sk-SK" sz="2000" b="1" dirty="0">
                <a:solidFill>
                  <a:srgbClr val="FFC000"/>
                </a:solidFill>
                <a:effectLst/>
              </a:rPr>
              <a:t>, Hlaváč, Boyle: Image processing, Analysis and Machine Vision, 2nd edition, International Thomson Publishing Inc., 1999, </a:t>
            </a:r>
            <a:r>
              <a:rPr lang="sk-SK" sz="2000" b="1" dirty="0" smtClean="0">
                <a:solidFill>
                  <a:srgbClr val="FFC000"/>
                </a:solidFill>
                <a:effectLst/>
              </a:rPr>
              <a:t>USA</a:t>
            </a:r>
          </a:p>
          <a:p>
            <a:pPr marL="273050" indent="-273050">
              <a:spcBef>
                <a:spcPts val="1800"/>
              </a:spcBef>
            </a:pPr>
            <a:r>
              <a:rPr lang="sk-SK" sz="2000" dirty="0">
                <a:effectLst/>
              </a:rPr>
              <a:t>Richard </a:t>
            </a:r>
            <a:r>
              <a:rPr lang="sk-SK" sz="2000" dirty="0" err="1" smtClean="0">
                <a:effectLst/>
              </a:rPr>
              <a:t>Szeliski</a:t>
            </a:r>
            <a:r>
              <a:rPr lang="sk-SK" sz="2000" dirty="0" smtClean="0">
                <a:effectLst/>
              </a:rPr>
              <a:t>:  </a:t>
            </a:r>
            <a:r>
              <a:rPr lang="sk-SK" sz="2000" b="1" dirty="0" err="1">
                <a:effectLst/>
              </a:rPr>
              <a:t>Computer</a:t>
            </a:r>
            <a:r>
              <a:rPr lang="sk-SK" sz="2000" b="1" dirty="0">
                <a:effectLst/>
              </a:rPr>
              <a:t> </a:t>
            </a:r>
            <a:r>
              <a:rPr lang="sk-SK" sz="2000" b="1" dirty="0" err="1">
                <a:effectLst/>
              </a:rPr>
              <a:t>Vision</a:t>
            </a:r>
            <a:r>
              <a:rPr lang="sk-SK" sz="2000" b="1" dirty="0">
                <a:effectLst/>
              </a:rPr>
              <a:t>: </a:t>
            </a:r>
            <a:r>
              <a:rPr lang="sk-SK" sz="2000" b="1" dirty="0" err="1">
                <a:effectLst/>
              </a:rPr>
              <a:t>Algorithms</a:t>
            </a:r>
            <a:r>
              <a:rPr lang="sk-SK" sz="2000" b="1" dirty="0">
                <a:effectLst/>
              </a:rPr>
              <a:t> and </a:t>
            </a:r>
            <a:r>
              <a:rPr lang="sk-SK" sz="2000" b="1" dirty="0" err="1">
                <a:effectLst/>
              </a:rPr>
              <a:t>Applications</a:t>
            </a:r>
            <a:r>
              <a:rPr lang="sk-SK" sz="2000" dirty="0" smtClean="0">
                <a:effectLst/>
              </a:rPr>
              <a:t>, </a:t>
            </a:r>
            <a:r>
              <a:rPr lang="sk-SK" sz="2000" dirty="0" err="1" smtClean="0">
                <a:effectLst/>
              </a:rPr>
              <a:t>Springer</a:t>
            </a:r>
            <a:r>
              <a:rPr lang="sk-SK" sz="2000" dirty="0" smtClean="0">
                <a:effectLst/>
              </a:rPr>
              <a:t> 2010  (dostupná na </a:t>
            </a:r>
            <a:r>
              <a:rPr lang="sk-SK" sz="2000" dirty="0" smtClean="0">
                <a:effectLst/>
                <a:hlinkClick r:id="rId2"/>
              </a:rPr>
              <a:t>http</a:t>
            </a:r>
            <a:r>
              <a:rPr lang="sk-SK" sz="2000" dirty="0">
                <a:effectLst/>
                <a:hlinkClick r:id="rId2"/>
              </a:rPr>
              <a:t>://szeliski.org/Book</a:t>
            </a:r>
            <a:r>
              <a:rPr lang="sk-SK" sz="2000" dirty="0" smtClean="0">
                <a:effectLst/>
                <a:hlinkClick r:id="rId2"/>
              </a:rPr>
              <a:t>/</a:t>
            </a:r>
            <a:r>
              <a:rPr lang="sk-SK" sz="2000" dirty="0" smtClean="0">
                <a:effectLst/>
              </a:rPr>
              <a:t>)</a:t>
            </a:r>
          </a:p>
          <a:p>
            <a:pPr marL="273050" indent="-273050">
              <a:spcBef>
                <a:spcPts val="1800"/>
              </a:spcBef>
            </a:pPr>
            <a:r>
              <a:rPr lang="en-US" sz="2000" dirty="0" err="1">
                <a:effectLst/>
              </a:rPr>
              <a:t>D.Forsyth</a:t>
            </a:r>
            <a:r>
              <a:rPr lang="en-US" sz="2000" dirty="0">
                <a:effectLst/>
              </a:rPr>
              <a:t> and </a:t>
            </a:r>
            <a:r>
              <a:rPr lang="en-US" sz="2000" dirty="0" err="1" smtClean="0">
                <a:effectLst/>
              </a:rPr>
              <a:t>J.Ponce</a:t>
            </a:r>
            <a:r>
              <a:rPr lang="sk-SK" sz="2000" dirty="0" smtClean="0">
                <a:effectLst/>
              </a:rPr>
              <a:t>: </a:t>
            </a:r>
            <a:r>
              <a:rPr lang="en-US" sz="2000" dirty="0" smtClean="0">
                <a:effectLst/>
              </a:rPr>
              <a:t> </a:t>
            </a:r>
            <a:r>
              <a:rPr lang="en-US" sz="2000" b="1" dirty="0" smtClean="0">
                <a:effectLst/>
              </a:rPr>
              <a:t>Computer </a:t>
            </a:r>
            <a:r>
              <a:rPr lang="en-US" sz="2000" b="1" dirty="0">
                <a:effectLst/>
              </a:rPr>
              <a:t>Vision: A Modern Approach </a:t>
            </a:r>
            <a:r>
              <a:rPr lang="en-US" sz="2000" dirty="0">
                <a:effectLst/>
              </a:rPr>
              <a:t>, </a:t>
            </a:r>
            <a:r>
              <a:rPr lang="en-US" sz="2000" dirty="0" smtClean="0">
                <a:effectLst/>
              </a:rPr>
              <a:t>Prentice </a:t>
            </a:r>
            <a:r>
              <a:rPr lang="en-US" sz="2000" dirty="0">
                <a:effectLst/>
              </a:rPr>
              <a:t>Hall, 2002.</a:t>
            </a:r>
            <a:endParaRPr lang="sk-SK" sz="2000" dirty="0">
              <a:effectLst/>
            </a:endParaRPr>
          </a:p>
          <a:p>
            <a:pPr marL="273050" indent="-273050">
              <a:spcBef>
                <a:spcPts val="1800"/>
              </a:spcBef>
            </a:pPr>
            <a:r>
              <a:rPr lang="sk-SK" sz="2000" dirty="0" err="1" smtClean="0">
                <a:effectLst/>
              </a:rPr>
              <a:t>Gonzalez</a:t>
            </a:r>
            <a:r>
              <a:rPr lang="sk-SK" sz="2000" dirty="0" smtClean="0">
                <a:effectLst/>
              </a:rPr>
              <a:t>, C. R., </a:t>
            </a:r>
            <a:r>
              <a:rPr lang="sk-SK" sz="2000" dirty="0" err="1" smtClean="0">
                <a:effectLst/>
              </a:rPr>
              <a:t>Woods</a:t>
            </a:r>
            <a:r>
              <a:rPr lang="sk-SK" sz="2000" dirty="0" smtClean="0">
                <a:effectLst/>
              </a:rPr>
              <a:t>, E. R.: </a:t>
            </a:r>
            <a:r>
              <a:rPr lang="sk-SK" sz="2000" b="1" dirty="0" smtClean="0">
                <a:effectLst/>
              </a:rPr>
              <a:t>Digital Image Processing</a:t>
            </a:r>
            <a:r>
              <a:rPr lang="sk-SK" sz="2000" dirty="0" smtClean="0">
                <a:effectLst/>
              </a:rPr>
              <a:t>, Addison - Wesley, London, 1992</a:t>
            </a:r>
            <a:endParaRPr lang="en-US" sz="2000" dirty="0" smtClean="0">
              <a:effectLst/>
            </a:endParaRPr>
          </a:p>
          <a:p>
            <a:pPr marL="273050" indent="-273050">
              <a:spcBef>
                <a:spcPts val="1800"/>
              </a:spcBef>
            </a:pPr>
            <a:r>
              <a:rPr lang="en-US" sz="2000" dirty="0" smtClean="0">
                <a:effectLst/>
              </a:rPr>
              <a:t>R. </a:t>
            </a:r>
            <a:r>
              <a:rPr lang="en-US" sz="2000" dirty="0" err="1" smtClean="0">
                <a:effectLst/>
              </a:rPr>
              <a:t>Schalkoff</a:t>
            </a:r>
            <a:r>
              <a:rPr lang="en-US" sz="2000" dirty="0" smtClean="0">
                <a:effectLst/>
              </a:rPr>
              <a:t>:</a:t>
            </a:r>
            <a:r>
              <a:rPr lang="en-US" sz="2000" b="1" dirty="0" smtClean="0">
                <a:effectLst/>
              </a:rPr>
              <a:t> Digital </a:t>
            </a:r>
            <a:r>
              <a:rPr lang="en-US" sz="2000" b="1" dirty="0">
                <a:effectLst/>
              </a:rPr>
              <a:t>image processing and computer </a:t>
            </a:r>
            <a:r>
              <a:rPr lang="en-US" sz="2000" b="1" dirty="0" smtClean="0">
                <a:effectLst/>
              </a:rPr>
              <a:t>vision</a:t>
            </a:r>
          </a:p>
          <a:p>
            <a:pPr marL="273050" indent="-273050">
              <a:spcBef>
                <a:spcPts val="1800"/>
              </a:spcBef>
            </a:pPr>
            <a:r>
              <a:rPr lang="en-US" sz="2000" dirty="0" smtClean="0">
                <a:effectLst/>
              </a:rPr>
              <a:t>J.R. Parker: </a:t>
            </a:r>
            <a:r>
              <a:rPr lang="en-US" sz="2000" b="1" dirty="0" smtClean="0">
                <a:effectLst/>
              </a:rPr>
              <a:t>Algorithms </a:t>
            </a:r>
            <a:r>
              <a:rPr lang="en-US" sz="2000" b="1" dirty="0">
                <a:effectLst/>
              </a:rPr>
              <a:t>for Image Processing and Computer </a:t>
            </a:r>
            <a:r>
              <a:rPr lang="en-US" sz="2000" b="1" dirty="0" smtClean="0">
                <a:effectLst/>
              </a:rPr>
              <a:t>Vision</a:t>
            </a:r>
            <a:endParaRPr lang="sk-SK" sz="2000" dirty="0">
              <a:effectLst/>
            </a:endParaRPr>
          </a:p>
          <a:p>
            <a:pPr marL="273050" indent="-273050">
              <a:spcBef>
                <a:spcPts val="1800"/>
              </a:spcBef>
            </a:pPr>
            <a:r>
              <a:rPr lang="en-US" sz="2000" dirty="0" smtClean="0">
                <a:effectLst/>
              </a:rPr>
              <a:t>John C. Russ: The </a:t>
            </a:r>
            <a:r>
              <a:rPr lang="en-US" sz="2000" dirty="0">
                <a:effectLst/>
              </a:rPr>
              <a:t>Image Processing Handbook, Fifth Edition</a:t>
            </a:r>
            <a:endParaRPr lang="sk-SK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471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3541"/>
          </a:xfrm>
        </p:spPr>
        <p:txBody>
          <a:bodyPr/>
          <a:lstStyle/>
          <a:p>
            <a:r>
              <a:rPr lang="en-US" dirty="0" smtClean="0"/>
              <a:t>Light</a:t>
            </a:r>
            <a:endParaRPr lang="sk-SK" dirty="0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63717"/>
            <a:ext cx="8229600" cy="2192338"/>
          </a:xfrm>
        </p:spPr>
        <p:txBody>
          <a:bodyPr/>
          <a:lstStyle/>
          <a:p>
            <a:r>
              <a:rPr lang="sk-SK" sz="2800" dirty="0" smtClean="0"/>
              <a:t>Elekromagnetic</a:t>
            </a:r>
            <a:r>
              <a:rPr lang="en-US" sz="2800" dirty="0"/>
              <a:t> </a:t>
            </a:r>
            <a:r>
              <a:rPr lang="en-US" sz="2800" dirty="0" smtClean="0"/>
              <a:t>radiation</a:t>
            </a:r>
            <a:endParaRPr lang="sk-SK" sz="2800" dirty="0"/>
          </a:p>
          <a:p>
            <a:r>
              <a:rPr lang="en-US" sz="2800" dirty="0" smtClean="0"/>
              <a:t>Light</a:t>
            </a:r>
            <a:r>
              <a:rPr lang="sk-SK" sz="2800" dirty="0" smtClean="0"/>
              <a:t> </a:t>
            </a:r>
            <a:r>
              <a:rPr lang="sk-SK" sz="2800" dirty="0"/>
              <a:t>– </a:t>
            </a:r>
            <a:r>
              <a:rPr lang="en-US" sz="2800" dirty="0" smtClean="0"/>
              <a:t>visible part of spectrum</a:t>
            </a:r>
            <a:endParaRPr lang="sk-SK" sz="2800" dirty="0"/>
          </a:p>
          <a:p>
            <a:r>
              <a:rPr lang="en-US" sz="2800" dirty="0" smtClean="0"/>
              <a:t>Pure colors correspond to single wavelengths</a:t>
            </a:r>
            <a:endParaRPr lang="sk-SK" sz="2800" dirty="0"/>
          </a:p>
        </p:txBody>
      </p:sp>
      <p:pic>
        <p:nvPicPr>
          <p:cNvPr id="141314" name="Picture 2" descr="http://zebu.uoregon.edu/%7Eimamura/122/images/electromagnetic-spectr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62" y="2979683"/>
            <a:ext cx="7488621" cy="372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268288" y="4057151"/>
            <a:ext cx="41846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>
              <a:buFont typeface="Times New Roman" pitchFamily="18" charset="0"/>
              <a:buNone/>
              <a:tabLst>
                <a:tab pos="457200" algn="l"/>
              </a:tabLst>
            </a:pPr>
            <a:r>
              <a:rPr lang="sk-SK" sz="2400" dirty="0">
                <a:latin typeface="Arial" charset="0"/>
              </a:rPr>
              <a:t>pomocou dominantnej vlnovej dĺžky</a:t>
            </a:r>
          </a:p>
        </p:txBody>
      </p:sp>
      <p:pic>
        <p:nvPicPr>
          <p:cNvPr id="130054" name="Picture 6" descr="lecture02_28_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3517900"/>
            <a:ext cx="4367213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268288" y="5079581"/>
            <a:ext cx="41513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sk-SK" sz="2400" dirty="0">
                <a:latin typeface="Arial" charset="0"/>
              </a:rPr>
              <a:t>Odtieň je určený vlnovou dĺžkou</a:t>
            </a:r>
            <a:endParaRPr lang="en-US" sz="2400" dirty="0">
              <a:latin typeface="Arial" charset="0"/>
            </a:endParaRPr>
          </a:p>
          <a:p>
            <a:pPr eaLnBrk="1" hangingPunct="1"/>
            <a:r>
              <a:rPr lang="sk-SK" sz="2400" dirty="0">
                <a:latin typeface="Arial" charset="0"/>
              </a:rPr>
              <a:t>Ak A=D </a:t>
            </a:r>
            <a:r>
              <a:rPr lang="sk-SK" sz="2400" dirty="0">
                <a:latin typeface="Arial" charset="0"/>
                <a:sym typeface="Symbol" pitchFamily="18" charset="2"/>
              </a:rPr>
              <a:t></a:t>
            </a:r>
            <a:r>
              <a:rPr lang="sk-SK" sz="2400" dirty="0">
                <a:latin typeface="Arial" charset="0"/>
              </a:rPr>
              <a:t> bezfarebné svetlo</a:t>
            </a:r>
          </a:p>
        </p:txBody>
      </p:sp>
      <p:pic>
        <p:nvPicPr>
          <p:cNvPr id="130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8" y="1100138"/>
            <a:ext cx="4038600" cy="20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0058" name="Rectangle 10"/>
          <p:cNvSpPr>
            <a:spLocks noGrp="1" noChangeArrowheads="1"/>
          </p:cNvSpPr>
          <p:nvPr>
            <p:ph type="title"/>
          </p:nvPr>
        </p:nvSpPr>
        <p:spPr>
          <a:xfrm>
            <a:off x="130176" y="148514"/>
            <a:ext cx="8824912" cy="805710"/>
          </a:xfrm>
          <a:noFill/>
          <a:ln/>
        </p:spPr>
        <p:txBody>
          <a:bodyPr/>
          <a:lstStyle/>
          <a:p>
            <a:r>
              <a:rPr lang="sk-SK" dirty="0"/>
              <a:t>Spectral density functions</a:t>
            </a:r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268288" y="2487491"/>
            <a:ext cx="423068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dirty="0" err="1">
                <a:latin typeface="Arial" charset="0"/>
              </a:rPr>
              <a:t>Spektrograf</a:t>
            </a:r>
            <a:endParaRPr lang="en-US" sz="2400" dirty="0">
              <a:latin typeface="Arial" charset="0"/>
            </a:endParaRPr>
          </a:p>
          <a:p>
            <a:r>
              <a:rPr lang="en-US" sz="2400" dirty="0">
                <a:latin typeface="Arial" charset="0"/>
              </a:rPr>
              <a:t>s</a:t>
            </a:r>
            <a:r>
              <a:rPr lang="sk-SK" sz="2400" dirty="0">
                <a:latin typeface="Arial" charset="0"/>
              </a:rPr>
              <a:t>(</a:t>
            </a:r>
            <a:r>
              <a:rPr lang="sk-SK" sz="2400" dirty="0">
                <a:latin typeface="Arial" charset="0"/>
                <a:sym typeface="Symbol" pitchFamily="18" charset="2"/>
              </a:rPr>
              <a:t></a:t>
            </a:r>
            <a:r>
              <a:rPr lang="sk-SK" sz="2400" dirty="0">
                <a:latin typeface="Arial" charset="0"/>
              </a:rPr>
              <a:t>)</a:t>
            </a:r>
            <a:r>
              <a:rPr lang="en-US" sz="2400" dirty="0">
                <a:latin typeface="Arial" charset="0"/>
              </a:rPr>
              <a:t> – </a:t>
            </a:r>
            <a:r>
              <a:rPr lang="en-US" sz="2400" dirty="0" err="1">
                <a:latin typeface="Arial" charset="0"/>
              </a:rPr>
              <a:t>spektr</a:t>
            </a:r>
            <a:r>
              <a:rPr lang="sk-SK" sz="2400" dirty="0">
                <a:latin typeface="Arial" charset="0"/>
              </a:rPr>
              <a:t>álna </a:t>
            </a:r>
            <a:r>
              <a:rPr lang="sk-SK" sz="2400" dirty="0" smtClean="0">
                <a:latin typeface="Arial" charset="0"/>
              </a:rPr>
              <a:t>krivka</a:t>
            </a:r>
          </a:p>
          <a:p>
            <a:r>
              <a:rPr lang="sk-SK" sz="2400" dirty="0" smtClean="0">
                <a:latin typeface="Arial" charset="0"/>
              </a:rPr>
              <a:t>Energia svetla = plocha pod krivkou</a:t>
            </a:r>
            <a:endParaRPr lang="en-US" sz="2400" dirty="0">
              <a:latin typeface="Arial" charset="0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70" y="1080348"/>
            <a:ext cx="3984130" cy="133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2273300"/>
            <a:ext cx="5743575" cy="3241675"/>
          </a:xfrm>
        </p:spPr>
      </p:pic>
      <p:sp>
        <p:nvSpPr>
          <p:cNvPr id="39424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sk-SK"/>
              <a:t>Metamer</a:t>
            </a:r>
          </a:p>
        </p:txBody>
      </p:sp>
      <p:sp>
        <p:nvSpPr>
          <p:cNvPr id="394245" name="Rectangle 5"/>
          <p:cNvSpPr>
            <a:spLocks noChangeArrowheads="1"/>
          </p:cNvSpPr>
          <p:nvPr/>
        </p:nvSpPr>
        <p:spPr bwMode="auto">
          <a:xfrm>
            <a:off x="236538" y="5962650"/>
            <a:ext cx="890746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k-SK" sz="2000" dirty="0">
                <a:latin typeface="Arial" charset="0"/>
              </a:rPr>
              <a:t>http://www.cs.brown.edu/exploratories/freeSoftware/home.html</a:t>
            </a:r>
          </a:p>
        </p:txBody>
      </p:sp>
      <p:sp>
        <p:nvSpPr>
          <p:cNvPr id="394246" name="Text Box 6"/>
          <p:cNvSpPr txBox="1">
            <a:spLocks noChangeArrowheads="1"/>
          </p:cNvSpPr>
          <p:nvPr/>
        </p:nvSpPr>
        <p:spPr bwMode="auto">
          <a:xfrm>
            <a:off x="892175" y="1441450"/>
            <a:ext cx="74056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sz="2400"/>
              <a:t>Spektrálne rôzne</a:t>
            </a:r>
            <a:r>
              <a:rPr lang="en-US" sz="2400"/>
              <a:t> farby ale</a:t>
            </a:r>
            <a:r>
              <a:rPr lang="sk-SK" sz="2400"/>
              <a:t> ľudským okom nerozlíšiteľné </a:t>
            </a:r>
            <a:endParaRPr 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63513"/>
            <a:ext cx="4403725" cy="866775"/>
          </a:xfrm>
        </p:spPr>
        <p:txBody>
          <a:bodyPr/>
          <a:lstStyle/>
          <a:p>
            <a:r>
              <a:rPr lang="sk-SK" dirty="0"/>
              <a:t>Zrak a videnie</a:t>
            </a:r>
            <a:endParaRPr lang="en-US" dirty="0"/>
          </a:p>
        </p:txBody>
      </p:sp>
      <p:grpSp>
        <p:nvGrpSpPr>
          <p:cNvPr id="393232" name="Group 16"/>
          <p:cNvGrpSpPr>
            <a:grpSpLocks/>
          </p:cNvGrpSpPr>
          <p:nvPr/>
        </p:nvGrpSpPr>
        <p:grpSpPr bwMode="auto">
          <a:xfrm>
            <a:off x="5186363" y="3614738"/>
            <a:ext cx="3571875" cy="3048000"/>
            <a:chOff x="902" y="166"/>
            <a:chExt cx="4298" cy="3590"/>
          </a:xfrm>
        </p:grpSpPr>
        <p:pic>
          <p:nvPicPr>
            <p:cNvPr id="393230" name="Picture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" y="166"/>
              <a:ext cx="4298" cy="35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3231" name="Oval 15"/>
            <p:cNvSpPr>
              <a:spLocks noChangeArrowheads="1"/>
            </p:cNvSpPr>
            <p:nvPr/>
          </p:nvSpPr>
          <p:spPr bwMode="auto">
            <a:xfrm>
              <a:off x="906" y="3531"/>
              <a:ext cx="117" cy="14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pic>
        <p:nvPicPr>
          <p:cNvPr id="393234" name="Picture 18" descr="eye_stru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57" y="504497"/>
            <a:ext cx="4445745" cy="293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3238" name="Text Box 22"/>
          <p:cNvSpPr txBox="1">
            <a:spLocks noChangeArrowheads="1"/>
          </p:cNvSpPr>
          <p:nvPr/>
        </p:nvSpPr>
        <p:spPr bwMode="auto">
          <a:xfrm>
            <a:off x="244475" y="1260753"/>
            <a:ext cx="4616450" cy="454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5113" indent="-2651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5963" indent="-2587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sz="2800" dirty="0"/>
              <a:t>Na </a:t>
            </a:r>
            <a:r>
              <a:rPr lang="sk-SK" sz="2800" dirty="0" smtClean="0"/>
              <a:t>sietnici (retina) </a:t>
            </a:r>
            <a:r>
              <a:rPr lang="sk-SK" sz="2800" dirty="0"/>
              <a:t>oka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Ty</a:t>
            </a:r>
            <a:r>
              <a:rPr lang="sk-SK" sz="2800" dirty="0" smtClean="0">
                <a:solidFill>
                  <a:srgbClr val="FFC000"/>
                </a:solidFill>
              </a:rPr>
              <a:t>činky </a:t>
            </a:r>
            <a:r>
              <a:rPr lang="sk-SK" sz="2800" dirty="0" smtClean="0"/>
              <a:t>(rods) </a:t>
            </a:r>
            <a:r>
              <a:rPr lang="sk-SK" sz="2800" dirty="0"/>
              <a:t>– videnie za šera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800" dirty="0" smtClean="0">
                <a:solidFill>
                  <a:srgbClr val="FFC000"/>
                </a:solidFill>
              </a:rPr>
              <a:t>Čapíky</a:t>
            </a:r>
            <a:r>
              <a:rPr lang="sk-SK" sz="2800" dirty="0" smtClean="0"/>
              <a:t> (cones) </a:t>
            </a:r>
            <a:r>
              <a:rPr lang="sk-SK" sz="2800" dirty="0"/>
              <a:t>– farebné videnie</a:t>
            </a:r>
            <a:r>
              <a:rPr lang="sk-SK" sz="3200" dirty="0"/>
              <a:t> </a:t>
            </a:r>
          </a:p>
          <a:p>
            <a:pPr lvl="1">
              <a:spcBef>
                <a:spcPct val="30000"/>
              </a:spcBef>
            </a:pPr>
            <a:r>
              <a:rPr lang="sk-SK" sz="2400" dirty="0"/>
              <a:t>3 typy čapíkov citlivé na 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k-SK" sz="2400" dirty="0"/>
              <a:t>dlhé (L)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k-SK" sz="2400" dirty="0"/>
              <a:t>stredné (M) a 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k-SK" sz="2400" dirty="0"/>
              <a:t>krátke (S) vlny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731" y="164280"/>
            <a:ext cx="8229600" cy="876245"/>
          </a:xfrm>
        </p:spPr>
        <p:txBody>
          <a:bodyPr/>
          <a:lstStyle/>
          <a:p>
            <a:r>
              <a:rPr lang="sk-SK" dirty="0" smtClean="0"/>
              <a:t>Retina</a:t>
            </a:r>
            <a:endParaRPr lang="sk-SK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41314" name="Picture 2" descr="http://webvision.med.utah.edu/imageswv/Sagsche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630" y="1959358"/>
            <a:ext cx="6181725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318" name="Picture 6" descr="http://phys-sun-1.phys.boun.edu.tr/%7Esemiz/universe/far/07ext/ret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630" y="1139221"/>
            <a:ext cx="7175391" cy="547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1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94082" y="168275"/>
            <a:ext cx="5202621" cy="974725"/>
          </a:xfrm>
        </p:spPr>
        <p:txBody>
          <a:bodyPr/>
          <a:lstStyle/>
          <a:p>
            <a:pPr algn="l"/>
            <a:r>
              <a:rPr lang="en-US" sz="3200" dirty="0" smtClean="0"/>
              <a:t>Pre</a:t>
            </a:r>
            <a:r>
              <a:rPr lang="sk-SK" sz="3200" dirty="0" smtClean="0"/>
              <a:t>čo sú rastliny zelené?</a:t>
            </a:r>
            <a:endParaRPr lang="en-US" sz="3200" dirty="0" smtClean="0"/>
          </a:p>
        </p:txBody>
      </p:sp>
      <p:sp>
        <p:nvSpPr>
          <p:cNvPr id="798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6949" y="3495018"/>
            <a:ext cx="3910084" cy="3286782"/>
          </a:xfrm>
        </p:spPr>
        <p:txBody>
          <a:bodyPr/>
          <a:lstStyle/>
          <a:p>
            <a:r>
              <a:rPr lang="sk-SK" sz="2400" dirty="0" smtClean="0"/>
              <a:t>Rastliny absorbujú energiu zo svetla a premieňajú ju na chemickú energiu vo forme cukrov </a:t>
            </a:r>
          </a:p>
          <a:p>
            <a:r>
              <a:rPr lang="en-US" sz="2400" b="1" dirty="0" err="1" smtClean="0">
                <a:solidFill>
                  <a:srgbClr val="FFC000"/>
                </a:solidFill>
              </a:rPr>
              <a:t>Chloro</a:t>
            </a:r>
            <a:r>
              <a:rPr lang="sk-SK" sz="2400" b="1" dirty="0" smtClean="0">
                <a:solidFill>
                  <a:srgbClr val="FFC000"/>
                </a:solidFill>
              </a:rPr>
              <a:t>fyl</a:t>
            </a:r>
            <a:r>
              <a:rPr lang="en-US" sz="2400" dirty="0" smtClean="0"/>
              <a:t> </a:t>
            </a:r>
            <a:r>
              <a:rPr lang="sk-SK" sz="2400" dirty="0" smtClean="0"/>
              <a:t>je doležitý v tomto procese. Absorbuje vlnové dĺžky zodpovedajúce </a:t>
            </a:r>
            <a:r>
              <a:rPr lang="sk-SK" sz="2400" b="1" dirty="0" smtClean="0">
                <a:solidFill>
                  <a:srgbClr val="FFC000"/>
                </a:solidFill>
              </a:rPr>
              <a:t>modrej a červenej farbe</a:t>
            </a:r>
            <a:endParaRPr lang="en-US" sz="2400" b="1" dirty="0" smtClean="0">
              <a:solidFill>
                <a:srgbClr val="FFC000"/>
              </a:solidFill>
            </a:endParaRPr>
          </a:p>
        </p:txBody>
      </p:sp>
      <p:pic>
        <p:nvPicPr>
          <p:cNvPr id="7987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2" b="3030"/>
          <a:stretch>
            <a:fillRect/>
          </a:stretch>
        </p:blipFill>
        <p:spPr bwMode="auto">
          <a:xfrm>
            <a:off x="4067033" y="1143000"/>
            <a:ext cx="5076967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3779" y="582110"/>
            <a:ext cx="3610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Farba</a:t>
            </a:r>
            <a:r>
              <a:rPr lang="en-GB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objektu</a:t>
            </a:r>
            <a:r>
              <a:rPr lang="en-GB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daná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spektrom dopadajúceho svetla a svetlom absorbovaným a/alebo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odrazeným (vlastnosťami objektu)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711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79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24936" cy="792088"/>
          </a:xfrm>
        </p:spPr>
        <p:txBody>
          <a:bodyPr>
            <a:noAutofit/>
          </a:bodyPr>
          <a:lstStyle/>
          <a:p>
            <a:pPr algn="ctr"/>
            <a:r>
              <a:rPr lang="sk-SK" sz="2800" dirty="0" smtClean="0"/>
              <a:t>Farboslepota</a:t>
            </a:r>
            <a:r>
              <a:rPr lang="sk-SK" sz="2800" i="1" dirty="0" smtClean="0"/>
              <a:t> </a:t>
            </a:r>
            <a:r>
              <a:rPr lang="en-US" sz="2800" i="1" dirty="0"/>
              <a:t/>
            </a:r>
            <a:br>
              <a:rPr lang="en-US" sz="2800" i="1" dirty="0"/>
            </a:b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683568" y="1052736"/>
            <a:ext cx="806489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FC000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– porucha </a:t>
            </a:r>
            <a:r>
              <a:rPr lang="sk-SK" sz="2400" dirty="0" err="1" smtClean="0">
                <a:solidFill>
                  <a:schemeClr val="tx1"/>
                </a:solidFill>
              </a:rPr>
              <a:t>farbocitu</a:t>
            </a:r>
            <a:r>
              <a:rPr lang="sk-SK" sz="2400" dirty="0" smtClean="0">
                <a:solidFill>
                  <a:schemeClr val="tx1"/>
                </a:solidFill>
              </a:rPr>
              <a:t> (genetická alebo získaná)</a:t>
            </a:r>
          </a:p>
          <a:p>
            <a:pPr>
              <a:spcBef>
                <a:spcPts val="1200"/>
              </a:spcBef>
              <a:buClr>
                <a:srgbClr val="FFC000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Ku genetickým patria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err="1" smtClean="0">
                <a:solidFill>
                  <a:schemeClr val="tx1"/>
                </a:solidFill>
              </a:rPr>
              <a:t>Dichromázia</a:t>
            </a:r>
            <a:endParaRPr lang="sk-SK" sz="2400" dirty="0" smtClean="0">
              <a:solidFill>
                <a:schemeClr val="tx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tx1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jeden typ čapíkov chýba</a:t>
            </a:r>
          </a:p>
          <a:p>
            <a:pPr marL="914400" lvl="1" indent="-457200">
              <a:spcBef>
                <a:spcPts val="0"/>
              </a:spcBef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sk-SK" sz="2400" dirty="0" err="1" smtClean="0">
                <a:solidFill>
                  <a:schemeClr val="tx1"/>
                </a:solidFill>
              </a:rPr>
              <a:t>protanope</a:t>
            </a:r>
            <a:r>
              <a:rPr lang="sk-SK" sz="2400" dirty="0" smtClean="0">
                <a:solidFill>
                  <a:schemeClr val="tx1"/>
                </a:solidFill>
              </a:rPr>
              <a:t> nevidí červenú - Daltonizmus, </a:t>
            </a:r>
          </a:p>
          <a:p>
            <a:pPr marL="914400" lvl="1" indent="-457200">
              <a:spcBef>
                <a:spcPts val="0"/>
              </a:spcBef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sk-SK" sz="2400" dirty="0" err="1" smtClean="0">
                <a:solidFill>
                  <a:schemeClr val="tx1"/>
                </a:solidFill>
              </a:rPr>
              <a:t>deuteranope</a:t>
            </a:r>
            <a:r>
              <a:rPr lang="sk-SK" sz="2400" dirty="0" smtClean="0">
                <a:solidFill>
                  <a:schemeClr val="tx1"/>
                </a:solidFill>
              </a:rPr>
              <a:t> nevidí zelenú, </a:t>
            </a:r>
          </a:p>
          <a:p>
            <a:pPr marL="914400" lvl="1" indent="-457200">
              <a:spcBef>
                <a:spcPts val="0"/>
              </a:spcBef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sk-SK" sz="2400" dirty="0" err="1" smtClean="0">
                <a:solidFill>
                  <a:schemeClr val="tx1"/>
                </a:solidFill>
              </a:rPr>
              <a:t>tritanope</a:t>
            </a:r>
            <a:r>
              <a:rPr lang="sk-SK" sz="2400" dirty="0" smtClean="0">
                <a:solidFill>
                  <a:schemeClr val="tx1"/>
                </a:solidFill>
              </a:rPr>
              <a:t> nevidí modrú</a:t>
            </a:r>
          </a:p>
          <a:p>
            <a:pPr marL="457200" lvl="1" indent="0">
              <a:spcBef>
                <a:spcPts val="0"/>
              </a:spcBef>
              <a:buClr>
                <a:schemeClr val="tx1"/>
              </a:buClr>
            </a:pPr>
            <a:r>
              <a:rPr lang="sk-SK" sz="2400" dirty="0" err="1" smtClean="0">
                <a:solidFill>
                  <a:schemeClr val="tx1"/>
                </a:solidFill>
              </a:rPr>
              <a:t>Protanopia</a:t>
            </a:r>
            <a:r>
              <a:rPr lang="sk-SK" sz="2400" dirty="0" smtClean="0">
                <a:solidFill>
                  <a:schemeClr val="tx1"/>
                </a:solidFill>
              </a:rPr>
              <a:t> a </a:t>
            </a:r>
            <a:r>
              <a:rPr lang="sk-SK" sz="2400" dirty="0" err="1" smtClean="0">
                <a:solidFill>
                  <a:schemeClr val="tx1"/>
                </a:solidFill>
              </a:rPr>
              <a:t>deuteranopia</a:t>
            </a:r>
            <a:r>
              <a:rPr lang="sk-SK" sz="2400" dirty="0" smtClean="0">
                <a:solidFill>
                  <a:schemeClr val="tx1"/>
                </a:solidFill>
              </a:rPr>
              <a:t> = červeno-zelená slepota</a:t>
            </a:r>
          </a:p>
          <a:p>
            <a:pPr marL="457200" lvl="1" indent="0">
              <a:spcBef>
                <a:spcPts val="0"/>
              </a:spcBef>
              <a:buClr>
                <a:schemeClr val="tx1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8% mužov a 0.5% žien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smtClean="0">
                <a:solidFill>
                  <a:schemeClr val="tx1"/>
                </a:solidFill>
              </a:rPr>
              <a:t>Anomálna </a:t>
            </a:r>
            <a:r>
              <a:rPr lang="sk-SK" sz="2400" dirty="0" err="1" smtClean="0">
                <a:solidFill>
                  <a:schemeClr val="tx1"/>
                </a:solidFill>
              </a:rPr>
              <a:t>trichromázia</a:t>
            </a:r>
            <a:endParaRPr lang="sk-SK" sz="2400" dirty="0" smtClean="0">
              <a:solidFill>
                <a:schemeClr val="tx1"/>
              </a:solidFill>
            </a:endParaRPr>
          </a:p>
          <a:p>
            <a:pPr marL="1085850" lvl="1" indent="-342900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sk-SK" sz="2400" dirty="0" smtClean="0">
                <a:solidFill>
                  <a:schemeClr val="tx1"/>
                </a:solidFill>
              </a:rPr>
              <a:t>Znížená citlivosť jedného typu čapíkov  =&gt; Posunuté vnímanie farieb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err="1" smtClean="0">
                <a:solidFill>
                  <a:schemeClr val="tx1"/>
                </a:solidFill>
              </a:rPr>
              <a:t>Monochromázia</a:t>
            </a:r>
            <a:r>
              <a:rPr lang="sk-SK" sz="2400" dirty="0" smtClean="0">
                <a:solidFill>
                  <a:schemeClr val="tx1"/>
                </a:solidFill>
              </a:rPr>
              <a:t> – nerozlišuje farby vôbec</a:t>
            </a:r>
          </a:p>
        </p:txBody>
      </p:sp>
    </p:spTree>
    <p:extLst>
      <p:ext uri="{BB962C8B-B14F-4D97-AF65-F5344CB8AC3E}">
        <p14:creationId xmlns:p14="http://schemas.microsoft.com/office/powerpoint/2010/main" val="309874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67" y="404664"/>
            <a:ext cx="2303023" cy="304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 descr="http://student.fiit.stuba.sk/%7Epifkova04/farebne_modely/images/vnimanie/farboslepi/12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9" y="3666009"/>
            <a:ext cx="2296751" cy="304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0" name="Picture 8" descr="spektrum pre rozne poruch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913" y="620688"/>
            <a:ext cx="5212951" cy="609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8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272808" cy="1979466"/>
          </a:xfrm>
        </p:spPr>
        <p:txBody>
          <a:bodyPr>
            <a:normAutofit/>
          </a:bodyPr>
          <a:lstStyle/>
          <a:p>
            <a:pPr algn="ctr"/>
            <a:r>
              <a:rPr lang="sk-SK" sz="2400" dirty="0" smtClean="0"/>
              <a:t>Test farboslepoty</a:t>
            </a:r>
            <a:endParaRPr lang="en-US" sz="24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0" y="2420888"/>
            <a:ext cx="8882966" cy="392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7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19727"/>
            <a:ext cx="4392488" cy="404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802" y="2619727"/>
            <a:ext cx="4157812" cy="405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184412"/>
            <a:ext cx="8823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>
                <a:solidFill>
                  <a:schemeClr val="tx1"/>
                </a:solidFill>
              </a:rPr>
              <a:t>Bludisko v intenzite farieb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51050" y="260350"/>
            <a:ext cx="5329238" cy="1008063"/>
          </a:xfrm>
        </p:spPr>
        <p:txBody>
          <a:bodyPr>
            <a:normAutofit/>
          </a:bodyPr>
          <a:lstStyle/>
          <a:p>
            <a:pPr algn="ctr"/>
            <a:r>
              <a:rPr lang="sk-SK" sz="2400" dirty="0" smtClean="0"/>
              <a:t>Test farboslepoty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79512" y="1844824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• </a:t>
            </a:r>
            <a:r>
              <a:rPr lang="sk-SK" sz="2400" dirty="0">
                <a:solidFill>
                  <a:schemeClr val="tx1"/>
                </a:solidFill>
              </a:rPr>
              <a:t>viditeľné len pre farboslepých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7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2073348" cy="197946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6159"/>
            <a:ext cx="8722171" cy="491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19" y="6381328"/>
            <a:ext cx="872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C000"/>
                </a:solidFill>
              </a:rPr>
              <a:t>Meryon (a </a:t>
            </a:r>
            <a:r>
              <a:rPr lang="fr-FR" dirty="0" err="1">
                <a:solidFill>
                  <a:srgbClr val="FFC000"/>
                </a:solidFill>
              </a:rPr>
              <a:t>colorblind</a:t>
            </a:r>
            <a:r>
              <a:rPr lang="fr-FR" dirty="0">
                <a:solidFill>
                  <a:srgbClr val="FFC000"/>
                </a:solidFill>
              </a:rPr>
              <a:t> </a:t>
            </a:r>
            <a:r>
              <a:rPr lang="fr-FR" dirty="0" err="1">
                <a:solidFill>
                  <a:srgbClr val="FFC000"/>
                </a:solidFill>
              </a:rPr>
              <a:t>painter</a:t>
            </a:r>
            <a:r>
              <a:rPr lang="fr-FR" dirty="0">
                <a:solidFill>
                  <a:srgbClr val="FFC000"/>
                </a:solidFill>
              </a:rPr>
              <a:t>), </a:t>
            </a:r>
            <a:r>
              <a:rPr lang="fr-FR" i="1" dirty="0">
                <a:solidFill>
                  <a:srgbClr val="FFC000"/>
                </a:solidFill>
              </a:rPr>
              <a:t>Le Vaisseau Fantôme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54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77" y="179104"/>
            <a:ext cx="8229600" cy="830831"/>
          </a:xfrm>
        </p:spPr>
        <p:txBody>
          <a:bodyPr/>
          <a:lstStyle/>
          <a:p>
            <a:r>
              <a:rPr lang="sk-SK" dirty="0" smtClean="0"/>
              <a:t>Intenzita svetla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25439" y="958755"/>
            <a:ext cx="8229600" cy="5073555"/>
          </a:xfrm>
          <a:noFill/>
          <a:ln>
            <a:noFill/>
          </a:ln>
        </p:spPr>
        <p:txBody>
          <a:bodyPr/>
          <a:lstStyle/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Intenzita je vážená funkcia r, g, b hodnôt.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Ľudské oko nedáva všetkým komponentom r, g, b rovnaké váhy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intensity = 0.299*Red + 0.587*Green +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0.144*</a:t>
            </a:r>
            <a:r>
              <a:rPr lang="sk-SK" sz="2400" dirty="0" smtClean="0">
                <a:latin typeface="Arial" pitchFamily="34" charset="0"/>
                <a:cs typeface="Arial" pitchFamily="34" charset="0"/>
              </a:rPr>
              <a:t>Blue</a:t>
            </a:r>
          </a:p>
          <a:p>
            <a:pPr algn="ctr">
              <a:buFont typeface="Wingdings" pitchFamily="2" charset="2"/>
              <a:buNone/>
            </a:pPr>
            <a:endParaRPr 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Predpokladajme, že máme 3 zdroje svetla s rovnakou intenzitou ale rôznymi farbami červenou, zelenou a modrou</a:t>
            </a:r>
          </a:p>
          <a:p>
            <a:endParaRPr lang="sk-SK" sz="2400" dirty="0">
              <a:latin typeface="Arial" pitchFamily="34" charset="0"/>
              <a:cs typeface="Arial" pitchFamily="34" charset="0"/>
            </a:endParaRPr>
          </a:p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Zelena sa bude zdať najsvetlejšia, potom červená a modrá</a:t>
            </a:r>
            <a:endParaRPr 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14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/>
              <a:t>Popis farby</a:t>
            </a:r>
            <a:br>
              <a:rPr lang="sk-SK" sz="4000"/>
            </a:br>
            <a:endParaRPr lang="sk-SK" sz="4000"/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55580"/>
            <a:ext cx="1752600" cy="688975"/>
          </a:xfrm>
        </p:spPr>
        <p:txBody>
          <a:bodyPr/>
          <a:lstStyle/>
          <a:p>
            <a:r>
              <a:rPr lang="sk-SK" sz="2800" dirty="0"/>
              <a:t>Trojica </a:t>
            </a:r>
          </a:p>
          <a:p>
            <a:endParaRPr lang="sk-SK" sz="2800" dirty="0"/>
          </a:p>
          <a:p>
            <a:endParaRPr lang="sk-SK" sz="2800" dirty="0"/>
          </a:p>
        </p:txBody>
      </p:sp>
      <p:pic>
        <p:nvPicPr>
          <p:cNvPr id="128008" name="Picture 8" descr="hu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1887" y="1531960"/>
            <a:ext cx="4951413" cy="619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8011" name="Rectangle 11"/>
          <p:cNvSpPr>
            <a:spLocks noChangeArrowheads="1"/>
          </p:cNvSpPr>
          <p:nvPr/>
        </p:nvSpPr>
        <p:spPr bwMode="auto">
          <a:xfrm>
            <a:off x="212461" y="1572961"/>
            <a:ext cx="19561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sk-SK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Hue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odtieň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8012" name="Rectangle 12"/>
          <p:cNvSpPr>
            <a:spLocks noChangeArrowheads="1"/>
          </p:cNvSpPr>
          <p:nvPr/>
        </p:nvSpPr>
        <p:spPr bwMode="auto">
          <a:xfrm>
            <a:off x="1295399" y="2218895"/>
            <a:ext cx="758929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2" eaLnBrk="1" hangingPunct="1"/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 priemere dokáže ľudské oko rozpoznať </a:t>
            </a:r>
            <a:r>
              <a:rPr lang="en-GB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~200 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rôznych odtieňov</a:t>
            </a:r>
            <a:endParaRPr lang="sk-SK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212461" y="5233830"/>
            <a:ext cx="6705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sk-SK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Luminance (brightness)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jas, intenzita</a:t>
            </a:r>
          </a:p>
        </p:txBody>
      </p:sp>
      <p:grpSp>
        <p:nvGrpSpPr>
          <p:cNvPr id="128017" name="Group 17"/>
          <p:cNvGrpSpPr>
            <a:grpSpLocks/>
          </p:cNvGrpSpPr>
          <p:nvPr/>
        </p:nvGrpSpPr>
        <p:grpSpPr bwMode="auto">
          <a:xfrm>
            <a:off x="3721312" y="5599354"/>
            <a:ext cx="4953000" cy="1042987"/>
            <a:chOff x="1536" y="3381"/>
            <a:chExt cx="3120" cy="657"/>
          </a:xfrm>
        </p:grpSpPr>
        <p:pic>
          <p:nvPicPr>
            <p:cNvPr id="128010" name="Picture 10" descr="lightnes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3648"/>
              <a:ext cx="3120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15" name="Rectangle 15"/>
            <p:cNvSpPr>
              <a:spLocks noChangeArrowheads="1"/>
            </p:cNvSpPr>
            <p:nvPr/>
          </p:nvSpPr>
          <p:spPr bwMode="auto">
            <a:xfrm>
              <a:off x="1566" y="3381"/>
              <a:ext cx="304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sk-SK" sz="24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100%         </a:t>
              </a:r>
              <a:r>
                <a:rPr lang="sk-SK" sz="24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</a:t>
              </a:r>
              <a:r>
                <a:rPr lang="sk-SK" sz="24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50%        </a:t>
              </a:r>
              <a:r>
                <a:rPr lang="sk-SK" sz="24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  </a:t>
              </a:r>
              <a:r>
                <a:rPr lang="sk-SK" sz="24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0%</a:t>
              </a:r>
              <a:endPara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28018" name="Group 18"/>
          <p:cNvGrpSpPr>
            <a:grpSpLocks/>
          </p:cNvGrpSpPr>
          <p:nvPr/>
        </p:nvGrpSpPr>
        <p:grpSpPr bwMode="auto">
          <a:xfrm>
            <a:off x="3565261" y="2844106"/>
            <a:ext cx="5102804" cy="1030290"/>
            <a:chOff x="1536" y="2431"/>
            <a:chExt cx="3120" cy="649"/>
          </a:xfrm>
        </p:grpSpPr>
        <p:pic>
          <p:nvPicPr>
            <p:cNvPr id="128019" name="Picture 19" descr="saturati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2688"/>
              <a:ext cx="312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20" name="Rectangle 20"/>
            <p:cNvSpPr>
              <a:spLocks noChangeArrowheads="1"/>
            </p:cNvSpPr>
            <p:nvPr/>
          </p:nvSpPr>
          <p:spPr bwMode="auto">
            <a:xfrm>
              <a:off x="1561" y="2431"/>
              <a:ext cx="305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100%      </a:t>
              </a:r>
              <a:r>
                <a:rPr lang="sk-SK" sz="20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       </a:t>
              </a: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50%          </a:t>
              </a:r>
              <a:r>
                <a:rPr lang="sk-SK" sz="20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      </a:t>
              </a: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0%</a:t>
              </a:r>
              <a:endPara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461" y="3235169"/>
            <a:ext cx="30075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sk-SK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Saturation = sýtosť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399" y="4356540"/>
            <a:ext cx="7684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sk-SK" sz="2400" b="1" dirty="0" smtClean="0">
                <a:solidFill>
                  <a:srgbClr val="FFC5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Ružová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má taký istý odtieň ako </a:t>
            </a:r>
            <a:r>
              <a:rPr lang="sk-SK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červená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ale je menej saturovaná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1311" y="3933207"/>
            <a:ext cx="4052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(pastelové farby  ...   nenasýtené)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Color matching</a:t>
            </a: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579438" y="1704975"/>
            <a:ext cx="7924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Priame určovanie</a:t>
            </a:r>
            <a:r>
              <a:rPr lang="en-US" sz="2800">
                <a:latin typeface="Arial" charset="0"/>
              </a:rPr>
              <a:t> </a:t>
            </a:r>
            <a:r>
              <a:rPr lang="sk-SK" sz="2800">
                <a:latin typeface="Arial" charset="0"/>
              </a:rPr>
              <a:t>hodnôt H, S, L je nevhodné pre „color matching“ = určovanie rovnakých farebných vnemov</a:t>
            </a:r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3582988" y="5570538"/>
            <a:ext cx="5075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Porovnávanie s atlasom farieb </a:t>
            </a:r>
          </a:p>
        </p:txBody>
      </p:sp>
      <p:sp>
        <p:nvSpPr>
          <p:cNvPr id="132103" name="Oval 7"/>
          <p:cNvSpPr>
            <a:spLocks noChangeArrowheads="1"/>
          </p:cNvSpPr>
          <p:nvPr/>
        </p:nvSpPr>
        <p:spPr bwMode="auto">
          <a:xfrm>
            <a:off x="4779963" y="3095625"/>
            <a:ext cx="1652587" cy="977900"/>
          </a:xfrm>
          <a:prstGeom prst="ellipse">
            <a:avLst/>
          </a:prstGeom>
          <a:solidFill>
            <a:srgbClr val="94C60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2104" name="Picture 8" descr="lecture02_23_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3" t="11516" r="12222" b="71320"/>
          <a:stretch>
            <a:fillRect/>
          </a:stretch>
        </p:blipFill>
        <p:spPr bwMode="auto">
          <a:xfrm>
            <a:off x="4495800" y="2794000"/>
            <a:ext cx="355758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6" name="Rectangle 10"/>
          <p:cNvSpPr>
            <a:spLocks noChangeArrowheads="1"/>
          </p:cNvSpPr>
          <p:nvPr/>
        </p:nvSpPr>
        <p:spPr bwMode="auto">
          <a:xfrm>
            <a:off x="763588" y="4660900"/>
            <a:ext cx="4600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Potrebujeme iný popis farby</a:t>
            </a:r>
            <a:endParaRPr lang="en-US" sz="2800">
              <a:latin typeface="Arial" charset="0"/>
            </a:endParaRPr>
          </a:p>
        </p:txBody>
      </p: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6500813" y="3570288"/>
            <a:ext cx="2519362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Arial" charset="0"/>
              </a:rPr>
              <a:t>H 54</a:t>
            </a:r>
          </a:p>
          <a:p>
            <a:pPr eaLnBrk="1" hangingPunct="1"/>
            <a:r>
              <a:rPr lang="en-US" sz="2800">
                <a:latin typeface="Arial" charset="0"/>
              </a:rPr>
              <a:t>S 240  /255</a:t>
            </a:r>
          </a:p>
          <a:p>
            <a:pPr eaLnBrk="1" hangingPunct="1"/>
            <a:r>
              <a:rPr lang="en-US" sz="2800">
                <a:latin typeface="Arial" charset="0"/>
              </a:rPr>
              <a:t>L 102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/>
      <p:bldP spid="132103" grpId="0" animBg="1"/>
      <p:bldP spid="132106" grpId="0"/>
      <p:bldP spid="13210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51680" y="150125"/>
            <a:ext cx="3964674" cy="928048"/>
          </a:xfrm>
        </p:spPr>
        <p:txBody>
          <a:bodyPr/>
          <a:lstStyle/>
          <a:p>
            <a:r>
              <a:rPr lang="sk-SK" dirty="0"/>
              <a:t>Munsellov atlas</a:t>
            </a:r>
          </a:p>
        </p:txBody>
      </p:sp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989" y="423081"/>
            <a:ext cx="2573338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4352" y="3439236"/>
            <a:ext cx="4118417" cy="320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2954" y="1122458"/>
            <a:ext cx="49131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Vytvorený Albertom H. Munsellom  na začiatku 20. storočia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Reprezentuje farbu v 3 dimenziách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prvý oddelil hue (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odtieň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value (hodnotu) a chroma (saturácia) do vnemovo uniformných a nezávislých dimenzií </a:t>
            </a:r>
          </a:p>
          <a:p>
            <a:endParaRPr lang="en-US" dirty="0"/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04" y="3884360"/>
            <a:ext cx="27622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Munsellov atlas</a:t>
            </a:r>
            <a:endParaRPr lang="en-US" dirty="0"/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09" y="3706813"/>
            <a:ext cx="22002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178" y="3975100"/>
            <a:ext cx="36385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172" y="3975100"/>
            <a:ext cx="2674937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08342" y="1495993"/>
            <a:ext cx="858361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tabLst>
                <a:tab pos="715963" algn="l"/>
              </a:tabLst>
            </a:pPr>
            <a:r>
              <a:rPr lang="en-US" sz="2400" dirty="0">
                <a:latin typeface="Arial" charset="0"/>
              </a:rPr>
              <a:t>Hue: R</a:t>
            </a:r>
            <a:r>
              <a:rPr lang="sk-SK" sz="2400" dirty="0">
                <a:latin typeface="Arial" charset="0"/>
              </a:rPr>
              <a:t>ed</a:t>
            </a:r>
            <a:r>
              <a:rPr lang="en-US" sz="2400" dirty="0">
                <a:latin typeface="Arial" charset="0"/>
              </a:rPr>
              <a:t>, Y</a:t>
            </a:r>
            <a:r>
              <a:rPr lang="sk-SK" sz="2400" dirty="0">
                <a:latin typeface="Arial" charset="0"/>
              </a:rPr>
              <a:t>ellow-</a:t>
            </a:r>
            <a:r>
              <a:rPr lang="en-US" sz="2400" dirty="0">
                <a:latin typeface="Arial" charset="0"/>
              </a:rPr>
              <a:t>R</a:t>
            </a:r>
            <a:r>
              <a:rPr lang="sk-SK" sz="2400" dirty="0">
                <a:latin typeface="Arial" charset="0"/>
              </a:rPr>
              <a:t>ed</a:t>
            </a:r>
            <a:r>
              <a:rPr lang="en-US" sz="2400" dirty="0">
                <a:latin typeface="Arial" charset="0"/>
              </a:rPr>
              <a:t>, Y</a:t>
            </a:r>
            <a:r>
              <a:rPr lang="sk-SK" sz="2400" dirty="0">
                <a:latin typeface="Arial" charset="0"/>
              </a:rPr>
              <a:t>ellow</a:t>
            </a:r>
            <a:r>
              <a:rPr lang="en-US" sz="2400" dirty="0">
                <a:latin typeface="Arial" charset="0"/>
              </a:rPr>
              <a:t>, G</a:t>
            </a:r>
            <a:r>
              <a:rPr lang="sk-SK" sz="2400" dirty="0">
                <a:latin typeface="Arial" charset="0"/>
              </a:rPr>
              <a:t>reen-</a:t>
            </a:r>
            <a:r>
              <a:rPr lang="en-US" sz="2400" dirty="0">
                <a:latin typeface="Arial" charset="0"/>
              </a:rPr>
              <a:t>Y</a:t>
            </a:r>
            <a:r>
              <a:rPr lang="sk-SK" sz="2400" dirty="0">
                <a:latin typeface="Arial" charset="0"/>
              </a:rPr>
              <a:t>ellow</a:t>
            </a:r>
            <a:r>
              <a:rPr lang="en-US" sz="2400" dirty="0">
                <a:latin typeface="Arial" charset="0"/>
              </a:rPr>
              <a:t>, G</a:t>
            </a:r>
            <a:r>
              <a:rPr lang="sk-SK" sz="2400" dirty="0">
                <a:latin typeface="Arial" charset="0"/>
              </a:rPr>
              <a:t>reen</a:t>
            </a:r>
            <a:r>
              <a:rPr lang="en-US" sz="2400" dirty="0">
                <a:latin typeface="Arial" charset="0"/>
              </a:rPr>
              <a:t>, </a:t>
            </a:r>
            <a:endParaRPr lang="sk-SK" sz="2400" dirty="0">
              <a:latin typeface="Arial" charset="0"/>
            </a:endParaRPr>
          </a:p>
          <a:p>
            <a:pPr eaLnBrk="1" hangingPunct="1">
              <a:tabLst>
                <a:tab pos="715963" algn="l"/>
              </a:tabLst>
            </a:pPr>
            <a:r>
              <a:rPr lang="sk-SK" sz="2400" dirty="0">
                <a:latin typeface="Arial" charset="0"/>
              </a:rPr>
              <a:t>	</a:t>
            </a:r>
            <a:r>
              <a:rPr lang="en-US" sz="2400" dirty="0">
                <a:latin typeface="Arial" charset="0"/>
              </a:rPr>
              <a:t>B</a:t>
            </a:r>
            <a:r>
              <a:rPr lang="sk-SK" sz="2400" dirty="0">
                <a:latin typeface="Arial" charset="0"/>
              </a:rPr>
              <a:t>lue-</a:t>
            </a:r>
            <a:r>
              <a:rPr lang="en-US" sz="2400" dirty="0">
                <a:latin typeface="Arial" charset="0"/>
              </a:rPr>
              <a:t>G</a:t>
            </a:r>
            <a:r>
              <a:rPr lang="sk-SK" sz="2400" dirty="0">
                <a:latin typeface="Arial" charset="0"/>
              </a:rPr>
              <a:t>reen</a:t>
            </a:r>
            <a:r>
              <a:rPr lang="en-US" sz="2400" dirty="0">
                <a:latin typeface="Arial" charset="0"/>
              </a:rPr>
              <a:t>, B</a:t>
            </a:r>
            <a:r>
              <a:rPr lang="sk-SK" sz="2400" dirty="0">
                <a:latin typeface="Arial" charset="0"/>
              </a:rPr>
              <a:t>lue</a:t>
            </a:r>
            <a:r>
              <a:rPr lang="en-US" sz="2400" dirty="0">
                <a:latin typeface="Arial" charset="0"/>
              </a:rPr>
              <a:t>, P</a:t>
            </a:r>
            <a:r>
              <a:rPr lang="sk-SK" sz="2400" dirty="0">
                <a:latin typeface="Arial" charset="0"/>
              </a:rPr>
              <a:t>urple-</a:t>
            </a:r>
            <a:r>
              <a:rPr lang="en-US" sz="2400" dirty="0">
                <a:latin typeface="Arial" charset="0"/>
              </a:rPr>
              <a:t>B</a:t>
            </a:r>
            <a:r>
              <a:rPr lang="sk-SK" sz="2400" dirty="0">
                <a:latin typeface="Arial" charset="0"/>
              </a:rPr>
              <a:t>lue</a:t>
            </a:r>
            <a:r>
              <a:rPr lang="en-US" sz="2400" dirty="0">
                <a:latin typeface="Arial" charset="0"/>
              </a:rPr>
              <a:t>, P</a:t>
            </a:r>
            <a:r>
              <a:rPr lang="sk-SK" sz="2400" dirty="0">
                <a:latin typeface="Arial" charset="0"/>
              </a:rPr>
              <a:t>urple</a:t>
            </a:r>
            <a:r>
              <a:rPr lang="en-US" sz="2400" dirty="0">
                <a:latin typeface="Arial" charset="0"/>
              </a:rPr>
              <a:t>, R</a:t>
            </a:r>
            <a:r>
              <a:rPr lang="sk-SK" sz="2400" dirty="0">
                <a:latin typeface="Arial" charset="0"/>
              </a:rPr>
              <a:t>ed-</a:t>
            </a:r>
            <a:r>
              <a:rPr lang="en-US" sz="2400" dirty="0">
                <a:latin typeface="Arial" charset="0"/>
              </a:rPr>
              <a:t>P</a:t>
            </a:r>
            <a:r>
              <a:rPr lang="sk-SK" sz="2400" dirty="0">
                <a:latin typeface="Arial" charset="0"/>
              </a:rPr>
              <a:t>urple</a:t>
            </a:r>
            <a:endParaRPr lang="en-US" sz="2400" dirty="0">
              <a:latin typeface="Arial" charset="0"/>
            </a:endParaRPr>
          </a:p>
          <a:p>
            <a:pPr eaLnBrk="1" hangingPunct="1">
              <a:tabLst>
                <a:tab pos="715963" algn="l"/>
              </a:tabLst>
            </a:pPr>
            <a:r>
              <a:rPr lang="en-US" sz="2400" dirty="0">
                <a:latin typeface="Arial" charset="0"/>
              </a:rPr>
              <a:t>Value: 0 ... 10 (</a:t>
            </a:r>
            <a:r>
              <a:rPr lang="en-US" sz="2400" dirty="0" err="1">
                <a:latin typeface="Arial" charset="0"/>
              </a:rPr>
              <a:t>tmav</a:t>
            </a:r>
            <a:r>
              <a:rPr lang="sk-SK" sz="2400" dirty="0">
                <a:latin typeface="Arial" charset="0"/>
              </a:rPr>
              <a:t>á</a:t>
            </a:r>
            <a:r>
              <a:rPr lang="en-US" sz="2400" dirty="0">
                <a:latin typeface="Arial" charset="0"/>
              </a:rPr>
              <a:t> ... </a:t>
            </a:r>
            <a:r>
              <a:rPr lang="sk-SK" sz="2400" dirty="0">
                <a:latin typeface="Arial" charset="0"/>
              </a:rPr>
              <a:t>biela</a:t>
            </a:r>
            <a:r>
              <a:rPr lang="en-US" sz="2400" dirty="0">
                <a:latin typeface="Arial" charset="0"/>
              </a:rPr>
              <a:t>)</a:t>
            </a:r>
          </a:p>
          <a:p>
            <a:pPr eaLnBrk="1" hangingPunct="1">
              <a:tabLst>
                <a:tab pos="715963" algn="l"/>
              </a:tabLst>
            </a:pPr>
            <a:r>
              <a:rPr lang="en-US" sz="2400" dirty="0">
                <a:latin typeface="Arial" charset="0"/>
              </a:rPr>
              <a:t>Chroma: 0 ... 20 (</a:t>
            </a:r>
            <a:r>
              <a:rPr lang="en-US" sz="2400" dirty="0" err="1">
                <a:latin typeface="Arial" charset="0"/>
              </a:rPr>
              <a:t>neutr</a:t>
            </a:r>
            <a:r>
              <a:rPr lang="sk-SK" sz="2400" dirty="0">
                <a:latin typeface="Arial" charset="0"/>
              </a:rPr>
              <a:t>á</a:t>
            </a:r>
            <a:r>
              <a:rPr lang="en-US" sz="2400" dirty="0">
                <a:latin typeface="Arial" charset="0"/>
              </a:rPr>
              <a:t>l</a:t>
            </a:r>
            <a:r>
              <a:rPr lang="sk-SK" sz="2400" dirty="0">
                <a:latin typeface="Arial" charset="0"/>
              </a:rPr>
              <a:t>na</a:t>
            </a:r>
            <a:r>
              <a:rPr lang="en-US" sz="2400" dirty="0">
                <a:latin typeface="Arial" charset="0"/>
              </a:rPr>
              <a:t> ... </a:t>
            </a:r>
            <a:r>
              <a:rPr lang="en-US" sz="2400" dirty="0" err="1">
                <a:latin typeface="Arial" charset="0"/>
              </a:rPr>
              <a:t>satur</a:t>
            </a:r>
            <a:r>
              <a:rPr lang="sk-SK" sz="2400" dirty="0">
                <a:latin typeface="Arial" charset="0"/>
              </a:rPr>
              <a:t>ovaná</a:t>
            </a:r>
            <a:r>
              <a:rPr lang="en-US" sz="2400" dirty="0"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992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7827963" cy="911225"/>
          </a:xfrm>
        </p:spPr>
        <p:txBody>
          <a:bodyPr/>
          <a:lstStyle/>
          <a:p>
            <a:r>
              <a:rPr lang="sk-SK"/>
              <a:t>Macbeth ColorChecker</a:t>
            </a:r>
            <a:endParaRPr lang="en-US"/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1136650"/>
            <a:ext cx="4814887" cy="4525963"/>
          </a:xfrm>
        </p:spPr>
        <p:txBody>
          <a:bodyPr/>
          <a:lstStyle/>
          <a:p>
            <a:r>
              <a:rPr lang="sk-SK"/>
              <a:t>Na kalibráciu systémov spracovania farebného obrazu</a:t>
            </a:r>
          </a:p>
          <a:p>
            <a:r>
              <a:rPr lang="sk-SK"/>
              <a:t>24 matných farieb</a:t>
            </a:r>
            <a:endParaRPr lang="en-US"/>
          </a:p>
        </p:txBody>
      </p:sp>
      <p:pic>
        <p:nvPicPr>
          <p:cNvPr id="395268" name="Picture 4" descr="Image-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613" y="3763963"/>
            <a:ext cx="5132387" cy="309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69" name="Picture 5" descr="Macbe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30263"/>
            <a:ext cx="4191000" cy="29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70" name="Picture 6" descr="Macbeth_mo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3646488"/>
            <a:ext cx="2438400" cy="285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23875" y="0"/>
            <a:ext cx="8229600" cy="955675"/>
          </a:xfrm>
        </p:spPr>
        <p:txBody>
          <a:bodyPr/>
          <a:lstStyle/>
          <a:p>
            <a:r>
              <a:rPr lang="sk-SK" sz="2800"/>
              <a:t>Iné množiny farieb – výrobcovia foto potrieb</a:t>
            </a:r>
            <a:endParaRPr lang="en-US" sz="2800"/>
          </a:p>
        </p:txBody>
      </p:sp>
      <p:pic>
        <p:nvPicPr>
          <p:cNvPr id="396292" name="Picture 4" descr="Macbeth_rozsire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879475"/>
            <a:ext cx="6915150" cy="583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Pantone Matching System </a:t>
            </a:r>
          </a:p>
        </p:txBody>
      </p:sp>
      <p:pic>
        <p:nvPicPr>
          <p:cNvPr id="135171" name="Picture 3" descr="Color21_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427163"/>
            <a:ext cx="2895600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296863" y="1444625"/>
            <a:ext cx="6103937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Každá farba má daný presný postup, 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podľa ktorého ju môžeme namiešať 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zo základných farieb.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381000" y="3940175"/>
            <a:ext cx="460216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Ďalšie systémy</a:t>
            </a:r>
          </a:p>
          <a:p>
            <a:pPr eaLnBrk="1" hangingPunct="1"/>
            <a:r>
              <a:rPr lang="sk-SK" sz="2800">
                <a:latin typeface="Arial" charset="0"/>
              </a:rPr>
              <a:t>TRUMATCH, FOCOLTONE,</a:t>
            </a:r>
          </a:p>
          <a:p>
            <a:pPr eaLnBrk="1" hangingPunct="1"/>
            <a:r>
              <a:rPr lang="sk-SK" sz="2800">
                <a:latin typeface="Arial" charset="0"/>
              </a:rPr>
              <a:t>TOYO Color Finder 1050, </a:t>
            </a:r>
          </a:p>
          <a:p>
            <a:pPr eaLnBrk="1" hangingPunct="1"/>
            <a:r>
              <a:rPr lang="sk-SK" sz="2800">
                <a:latin typeface="Arial" charset="0"/>
              </a:rPr>
              <a:t>ANPA-COLOR, </a:t>
            </a:r>
          </a:p>
          <a:p>
            <a:pPr eaLnBrk="1" hangingPunct="1"/>
            <a:r>
              <a:rPr lang="sk-SK" sz="2800">
                <a:latin typeface="Arial" charset="0"/>
              </a:rPr>
              <a:t>DIC Color Guide, ...</a:t>
            </a:r>
          </a:p>
        </p:txBody>
      </p:sp>
      <p:graphicFrame>
        <p:nvGraphicFramePr>
          <p:cNvPr id="135174" name="Object 6"/>
          <p:cNvGraphicFramePr>
            <a:graphicFrameLocks noChangeAspect="1"/>
          </p:cNvGraphicFramePr>
          <p:nvPr/>
        </p:nvGraphicFramePr>
        <p:xfrm>
          <a:off x="5043488" y="3829050"/>
          <a:ext cx="4100512" cy="302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60" name="Image" r:id="rId4" imgW="5832686" imgH="4307801" progId="Photoshop.Image.5">
                  <p:embed/>
                </p:oleObj>
              </mc:Choice>
              <mc:Fallback>
                <p:oleObj name="Image" r:id="rId4" imgW="5832686" imgH="4307801" progId="Photoshop.Image.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3488" y="3829050"/>
                        <a:ext cx="4100512" cy="302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Zobrazovanie </a:t>
            </a:r>
            <a:r>
              <a:rPr lang="en-US" dirty="0" smtClean="0"/>
              <a:t>Pseudo</a:t>
            </a:r>
            <a:r>
              <a:rPr lang="sk-SK" dirty="0" smtClean="0"/>
              <a:t>-farby</a:t>
            </a:r>
            <a:endParaRPr lang="en-US" dirty="0"/>
          </a:p>
        </p:txBody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513" y="1631168"/>
            <a:ext cx="8421688" cy="464680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rgbClr val="FFC000"/>
                </a:solidFill>
              </a:rPr>
              <a:t>Intensity slicing: </a:t>
            </a:r>
            <a:r>
              <a:rPr lang="sk-SK" sz="2800" dirty="0" smtClean="0"/>
              <a:t>Zobrazí rôzne odtiene šedej ako rôzne farby </a:t>
            </a:r>
          </a:p>
          <a:p>
            <a:pPr>
              <a:spcBef>
                <a:spcPts val="1200"/>
              </a:spcBef>
            </a:pPr>
            <a:r>
              <a:rPr lang="sk-SK" sz="2800" dirty="0" smtClean="0"/>
              <a:t>Užitočné vo vizualizácii medicínskych, vedeckých, vegetačných obrazov </a:t>
            </a:r>
          </a:p>
          <a:p>
            <a:pPr>
              <a:spcBef>
                <a:spcPts val="1200"/>
              </a:spcBef>
            </a:pPr>
            <a:r>
              <a:rPr lang="sk-SK" sz="2800" dirty="0" smtClean="0"/>
              <a:t>Ak nás zaujímajú príznaky v určitom rozsahu intenzít alebo niekoľkých intervaloch intenzít </a:t>
            </a:r>
          </a:p>
          <a:p>
            <a:pPr>
              <a:spcBef>
                <a:spcPts val="1200"/>
              </a:spcBef>
            </a:pPr>
            <a:r>
              <a:rPr lang="en-US" sz="2800" b="1" dirty="0" smtClean="0">
                <a:solidFill>
                  <a:srgbClr val="FFC000"/>
                </a:solidFill>
              </a:rPr>
              <a:t>Frequency </a:t>
            </a:r>
            <a:r>
              <a:rPr lang="en-US" sz="2800" b="1" dirty="0">
                <a:solidFill>
                  <a:srgbClr val="FFC000"/>
                </a:solidFill>
              </a:rPr>
              <a:t>slicing: </a:t>
            </a:r>
            <a:r>
              <a:rPr lang="en-US" sz="2800" dirty="0" smtClean="0"/>
              <a:t>D</a:t>
            </a:r>
            <a:r>
              <a:rPr lang="sk-SK" sz="2800" dirty="0" smtClean="0"/>
              <a:t>ekompozícia obrazu do rôznych frekvenčných komponentov a ich reprezentovanie rôznymi farbami.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569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03535"/>
          </a:xfrm>
        </p:spPr>
        <p:txBody>
          <a:bodyPr/>
          <a:lstStyle/>
          <a:p>
            <a:r>
              <a:rPr lang="en-US" dirty="0"/>
              <a:t>Intensity Slicing</a:t>
            </a:r>
          </a:p>
        </p:txBody>
      </p:sp>
      <p:sp>
        <p:nvSpPr>
          <p:cNvPr id="133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718" y="5294857"/>
            <a:ext cx="8637588" cy="657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sk-SK" sz="2400" dirty="0" smtClean="0"/>
              <a:t>Pixely s hodnotou intenzity šedej v rozsahu </a:t>
            </a:r>
            <a:r>
              <a:rPr lang="en-US" sz="2400" dirty="0" smtClean="0"/>
              <a:t>(</a:t>
            </a:r>
            <a:r>
              <a:rPr lang="en-US" sz="2400" i="1" dirty="0"/>
              <a:t>f </a:t>
            </a:r>
            <a:r>
              <a:rPr lang="en-US" sz="2400" i="1" baseline="-25000" dirty="0"/>
              <a:t>i-1</a:t>
            </a:r>
            <a:r>
              <a:rPr lang="en-US" sz="2400" i="1" dirty="0"/>
              <a:t> , f</a:t>
            </a:r>
            <a:r>
              <a:rPr lang="en-US" sz="2400" i="1" baseline="-25000" dirty="0"/>
              <a:t>i</a:t>
            </a:r>
            <a:r>
              <a:rPr lang="en-US" sz="2400" dirty="0"/>
              <a:t>) </a:t>
            </a:r>
            <a:r>
              <a:rPr lang="sk-SK" sz="2400" dirty="0" smtClean="0"/>
              <a:t>sa zobrazia farbou </a:t>
            </a:r>
            <a:r>
              <a:rPr lang="en-US" sz="2400" i="1" dirty="0" err="1" smtClean="0"/>
              <a:t>Ci</a:t>
            </a:r>
            <a:endParaRPr lang="en-US" sz="2400" dirty="0"/>
          </a:p>
        </p:txBody>
      </p:sp>
      <p:pic>
        <p:nvPicPr>
          <p:cNvPr id="13353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12470"/>
            <a:ext cx="5978525" cy="386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39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 1</a:t>
            </a:r>
            <a:endParaRPr lang="en-US" dirty="0"/>
          </a:p>
        </p:txBody>
      </p:sp>
      <p:sp>
        <p:nvSpPr>
          <p:cNvPr id="133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63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14321"/>
            <a:ext cx="7408862" cy="493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34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97142" y="147453"/>
            <a:ext cx="7794625" cy="836613"/>
          </a:xfrm>
        </p:spPr>
        <p:txBody>
          <a:bodyPr/>
          <a:lstStyle/>
          <a:p>
            <a:r>
              <a:rPr lang="sk-SK" dirty="0" smtClean="0"/>
              <a:t>Príklad 2</a:t>
            </a:r>
            <a:endParaRPr lang="en-US" dirty="0"/>
          </a:p>
        </p:txBody>
      </p:sp>
      <p:sp>
        <p:nvSpPr>
          <p:cNvPr id="133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83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55" y="984066"/>
            <a:ext cx="6869800" cy="575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53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smtClean="0"/>
              <a:t>Pseudo-farba viacerých obrazov</a:t>
            </a:r>
            <a:endParaRPr lang="en-US" sz="4000" dirty="0"/>
          </a:p>
        </p:txBody>
      </p:sp>
      <p:sp>
        <p:nvSpPr>
          <p:cNvPr id="133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2872"/>
            <a:ext cx="8421688" cy="13396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sz="2800" dirty="0" smtClean="0"/>
              <a:t>Zobraziť obrazy z </a:t>
            </a:r>
            <a:r>
              <a:rPr lang="en-US" sz="2800" dirty="0" smtClean="0"/>
              <a:t>multi-sensor</a:t>
            </a:r>
            <a:r>
              <a:rPr lang="sk-SK" sz="2800" dirty="0" smtClean="0"/>
              <a:t>a ako jeden farebný obraz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multi-</a:t>
            </a:r>
            <a:r>
              <a:rPr lang="en-US" sz="2400" dirty="0" err="1" smtClean="0"/>
              <a:t>spe</a:t>
            </a:r>
            <a:r>
              <a:rPr lang="sk-SK" sz="2400" dirty="0" smtClean="0"/>
              <a:t>ktrálny obraz zo satelitu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13393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400212"/>
            <a:ext cx="7478712" cy="31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42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590953"/>
            <a:ext cx="3654425" cy="836612"/>
          </a:xfrm>
        </p:spPr>
        <p:txBody>
          <a:bodyPr/>
          <a:lstStyle/>
          <a:p>
            <a:r>
              <a:rPr lang="sk-SK" dirty="0" smtClean="0"/>
              <a:t>Príklad</a:t>
            </a:r>
            <a:endParaRPr lang="en-US" dirty="0"/>
          </a:p>
        </p:txBody>
      </p:sp>
      <p:pic>
        <p:nvPicPr>
          <p:cNvPr id="13404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3338"/>
            <a:ext cx="3917950" cy="584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04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792788"/>
            <a:ext cx="8893175" cy="106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04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4240"/>
            <a:ext cx="5148263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042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787615"/>
            <a:ext cx="1158875" cy="95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20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910084" cy="1143000"/>
          </a:xfrm>
        </p:spPr>
        <p:txBody>
          <a:bodyPr/>
          <a:lstStyle/>
          <a:p>
            <a:r>
              <a:rPr lang="sk-SK" dirty="0" smtClean="0"/>
              <a:t>Príklad</a:t>
            </a:r>
            <a:endParaRPr lang="en-US" dirty="0"/>
          </a:p>
        </p:txBody>
      </p:sp>
      <p:sp>
        <p:nvSpPr>
          <p:cNvPr id="134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349500"/>
            <a:ext cx="3822700" cy="37830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(a) </a:t>
            </a:r>
            <a:r>
              <a:rPr lang="sk-SK" dirty="0" smtClean="0"/>
              <a:t>Pseudo-farebné zobrazenie mesiaca </a:t>
            </a:r>
            <a:r>
              <a:rPr lang="en-US" dirty="0" smtClean="0"/>
              <a:t>Jupiter</a:t>
            </a:r>
            <a:r>
              <a:rPr lang="sk-SK" dirty="0" smtClean="0"/>
              <a:t>a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(b) </a:t>
            </a:r>
            <a:r>
              <a:rPr lang="sk-SK" dirty="0" smtClean="0"/>
              <a:t>Priblíženie</a:t>
            </a:r>
            <a:r>
              <a:rPr lang="en-US" dirty="0" smtClean="0"/>
              <a:t>.</a:t>
            </a:r>
            <a:endParaRPr lang="sk-SK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>(</a:t>
            </a:r>
            <a:r>
              <a:rPr lang="en-US" dirty="0"/>
              <a:t>Courtesy of NASA.)</a:t>
            </a:r>
          </a:p>
        </p:txBody>
      </p:sp>
      <p:pic>
        <p:nvPicPr>
          <p:cNvPr id="13414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-26988"/>
            <a:ext cx="462438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04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Gamut (rozsah)</a:t>
            </a: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458788" y="1857375"/>
            <a:ext cx="81978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Priestor farieb dosiahnuteľných (zobraziteľných) daným zariadením</a:t>
            </a:r>
          </a:p>
        </p:txBody>
      </p:sp>
      <p:pic>
        <p:nvPicPr>
          <p:cNvPr id="149508" name="Picture 4" descr="lecture02_36_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3295650"/>
            <a:ext cx="3868737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88" y="2486025"/>
            <a:ext cx="4065587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8" y="0"/>
            <a:ext cx="218281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4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Televízne normy a gamut</a:t>
            </a: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476250" y="1570038"/>
            <a:ext cx="8162925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R</a:t>
            </a:r>
            <a:r>
              <a:rPr lang="sk-SK">
                <a:latin typeface="Arial" charset="0"/>
              </a:rPr>
              <a:t>1</a:t>
            </a:r>
            <a:r>
              <a:rPr lang="sk-SK" sz="2800">
                <a:latin typeface="Arial" charset="0"/>
              </a:rPr>
              <a:t> G</a:t>
            </a:r>
            <a:r>
              <a:rPr lang="sk-SK">
                <a:latin typeface="Arial" charset="0"/>
              </a:rPr>
              <a:t>1</a:t>
            </a:r>
            <a:r>
              <a:rPr lang="sk-SK" sz="2800">
                <a:latin typeface="Arial" charset="0"/>
              </a:rPr>
              <a:t> B</a:t>
            </a:r>
            <a:r>
              <a:rPr lang="sk-SK">
                <a:latin typeface="Arial" charset="0"/>
              </a:rPr>
              <a:t>1</a:t>
            </a:r>
            <a:r>
              <a:rPr lang="sk-SK" sz="2800">
                <a:latin typeface="Arial" charset="0"/>
              </a:rPr>
              <a:t> – primárne farby v norme PAL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D65 – referenčná biela</a:t>
            </a:r>
          </a:p>
          <a:p>
            <a:pPr eaLnBrk="1" hangingPunct="1"/>
            <a:endParaRPr lang="sk-SK" sz="2800">
              <a:latin typeface="Arial" charset="0"/>
            </a:endParaRPr>
          </a:p>
          <a:p>
            <a:pPr eaLnBrk="1" hangingPunct="1"/>
            <a:endParaRPr lang="sk-SK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Norma NTSC</a:t>
            </a:r>
          </a:p>
          <a:p>
            <a:pPr eaLnBrk="1" hangingPunct="1"/>
            <a:r>
              <a:rPr lang="sk-SK" sz="2800">
                <a:latin typeface="Arial" charset="0"/>
              </a:rPr>
              <a:t>R</a:t>
            </a:r>
            <a:r>
              <a:rPr lang="sk-SK">
                <a:latin typeface="Arial" charset="0"/>
              </a:rPr>
              <a:t>2</a:t>
            </a:r>
            <a:r>
              <a:rPr lang="sk-SK" sz="2800">
                <a:latin typeface="Arial" charset="0"/>
              </a:rPr>
              <a:t> G</a:t>
            </a:r>
            <a:r>
              <a:rPr lang="sk-SK">
                <a:latin typeface="Arial" charset="0"/>
              </a:rPr>
              <a:t>2</a:t>
            </a:r>
            <a:r>
              <a:rPr lang="sk-SK" sz="2800">
                <a:latin typeface="Arial" charset="0"/>
              </a:rPr>
              <a:t> B</a:t>
            </a:r>
            <a:r>
              <a:rPr lang="sk-SK">
                <a:latin typeface="Arial" charset="0"/>
              </a:rPr>
              <a:t>2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CIE C</a:t>
            </a:r>
          </a:p>
        </p:txBody>
      </p:sp>
      <p:pic>
        <p:nvPicPr>
          <p:cNvPr id="150533" name="Picture 5" descr="palNT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2643188"/>
            <a:ext cx="4970463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2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ln/>
        </p:spPr>
        <p:txBody>
          <a:bodyPr/>
          <a:lstStyle/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HW orientované: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RGB, CMYK, televízne normy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Užívateľsky orientované: 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HLS, HSV, HSI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Vnemovo rovnomerné (</a:t>
            </a:r>
            <a:r>
              <a:rPr lang="sk-SK" sz="2800" dirty="0" err="1" smtClean="0">
                <a:effectLst/>
              </a:rPr>
              <a:t>perceptually</a:t>
            </a:r>
            <a:r>
              <a:rPr lang="sk-SK" sz="2800" dirty="0" smtClean="0">
                <a:effectLst/>
              </a:rPr>
              <a:t> </a:t>
            </a:r>
            <a:r>
              <a:rPr lang="sk-SK" sz="2800" dirty="0" err="1" smtClean="0">
                <a:effectLst/>
              </a:rPr>
              <a:t>uniform</a:t>
            </a:r>
            <a:r>
              <a:rPr lang="sk-SK" sz="2800" dirty="0" smtClean="0">
                <a:effectLst/>
              </a:rPr>
              <a:t>) :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CIE </a:t>
            </a:r>
            <a:r>
              <a:rPr lang="sk-SK" sz="2800" dirty="0" err="1" smtClean="0">
                <a:effectLst/>
              </a:rPr>
              <a:t>Lab</a:t>
            </a:r>
            <a:r>
              <a:rPr lang="sk-SK" sz="2800" dirty="0" smtClean="0">
                <a:effectLst/>
              </a:rPr>
              <a:t>, </a:t>
            </a:r>
            <a:r>
              <a:rPr lang="sk-SK" sz="2800" dirty="0" err="1" smtClean="0">
                <a:effectLst/>
              </a:rPr>
              <a:t>Luv</a:t>
            </a:r>
            <a:r>
              <a:rPr lang="sk-SK" sz="2800" dirty="0" smtClean="0">
                <a:effectLst/>
              </a:rPr>
              <a:t>, WUV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Iné: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XYZ, oponent, TSV, LUX, YES, ...</a:t>
            </a:r>
            <a:endParaRPr lang="sk-SK" sz="2800" dirty="0">
              <a:effectLst/>
            </a:endParaRPr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Modely farieb</a:t>
            </a:r>
          </a:p>
        </p:txBody>
      </p:sp>
    </p:spTree>
    <p:extLst>
      <p:ext uri="{BB962C8B-B14F-4D97-AF65-F5344CB8AC3E}">
        <p14:creationId xmlns:p14="http://schemas.microsoft.com/office/powerpoint/2010/main" val="10971239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326927" y="260648"/>
            <a:ext cx="1727423" cy="95118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600" dirty="0">
                <a:latin typeface="Bookman Itc L OT Demi Bold" pitchFamily="50" charset="0"/>
              </a:rPr>
              <a:t>RGB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509588" y="1424376"/>
            <a:ext cx="4814887" cy="311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Najznámejší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Používaný v monitoroch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Farebné svetlá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Hodnoty R,G,B 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</a:t>
            </a:r>
            <a:r>
              <a:rPr lang="sk-SK" sz="2800" dirty="0" smtClean="0">
                <a:solidFill>
                  <a:srgbClr val="FFFFFF"/>
                </a:solidFill>
              </a:rPr>
              <a:t> 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</a:t>
            </a:r>
            <a:r>
              <a:rPr lang="sk-SK" sz="2800" dirty="0" smtClean="0">
                <a:solidFill>
                  <a:srgbClr val="FFFFFF"/>
                </a:solidFill>
              </a:rPr>
              <a:t>0, 1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</a:t>
            </a:r>
            <a:r>
              <a:rPr lang="sk-SK" sz="2800" dirty="0" smtClean="0">
                <a:solidFill>
                  <a:srgbClr val="FFFFFF"/>
                </a:solidFill>
              </a:rPr>
              <a:t>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Kocka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4"/>
          <a:stretch>
            <a:fillRect/>
          </a:stretch>
        </p:blipFill>
        <p:spPr bwMode="auto">
          <a:xfrm>
            <a:off x="5355614" y="548680"/>
            <a:ext cx="3214688" cy="264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433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883" y="3537744"/>
            <a:ext cx="2724150" cy="196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986" r="25420" b="115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4219575"/>
            <a:ext cx="41148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063" t="37500" r="10936" b="555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9594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4000" dirty="0">
                <a:latin typeface="Bookman Itc L OT Demi Bold" pitchFamily="50" charset="0"/>
              </a:rPr>
              <a:t>RGB</a:t>
            </a:r>
            <a:endParaRPr lang="de-DE" sz="4000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11175" y="1756917"/>
            <a:ext cx="7299091" cy="200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Aditívne skladanie farieb: čím viac farieb zložíme,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tým je výsledok svetlejší (spočítava sa ich intenzita).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4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4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 </a:t>
            </a: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2847975"/>
            <a:ext cx="25717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4213" y="3573463"/>
            <a:ext cx="568801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sk-SK" dirty="0" smtClean="0">
                <a:solidFill>
                  <a:schemeClr val="tx1"/>
                </a:solidFill>
              </a:rPr>
              <a:t>- </a:t>
            </a:r>
            <a:r>
              <a:rPr lang="sk-SK" sz="2400" dirty="0" smtClean="0">
                <a:solidFill>
                  <a:schemeClr val="tx1"/>
                </a:solidFill>
              </a:rPr>
              <a:t>Veľa rôznych modelov RGB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- Každý ma iné hodnoty základných farieb užívateľovi obvykle nedostupné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- TV spoločnosti si určili hodnoty základných farieb RGB podľa použitých technológií</a:t>
            </a:r>
            <a:endParaRPr lang="sk-SK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419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Title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762000"/>
          </a:xfrm>
        </p:spPr>
        <p:txBody>
          <a:bodyPr anchor="ctr"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latin typeface="Bookman Itc L OT Demi Bold" pitchFamily="50" charset="0"/>
              </a:rPr>
              <a:t>RGB </a:t>
            </a:r>
            <a:r>
              <a:rPr lang="sk-SK" sz="4000" dirty="0" smtClean="0">
                <a:latin typeface="Bookman Itc L OT Demi Bold" pitchFamily="50" charset="0"/>
              </a:rPr>
              <a:t>Príklad</a:t>
            </a:r>
            <a:endParaRPr lang="en-US" sz="4000" dirty="0">
              <a:latin typeface="Bookman Itc L OT Demi Bold" pitchFamily="50" charset="0"/>
            </a:endParaRPr>
          </a:p>
        </p:txBody>
      </p:sp>
      <p:pic>
        <p:nvPicPr>
          <p:cNvPr id="7" name="Content Placeholder 6" descr="Renoir_red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412153" y="1311132"/>
            <a:ext cx="1597025" cy="22383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Renoi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79900" y="1318526"/>
            <a:ext cx="1522023" cy="2243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40071" name="TextBox 10"/>
          <p:cNvSpPr txBox="1">
            <a:spLocks noChangeArrowheads="1"/>
          </p:cNvSpPr>
          <p:nvPr/>
        </p:nvSpPr>
        <p:spPr bwMode="auto">
          <a:xfrm>
            <a:off x="579899" y="3561883"/>
            <a:ext cx="1522023" cy="27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Original</a:t>
            </a:r>
          </a:p>
        </p:txBody>
      </p:sp>
      <p:pic>
        <p:nvPicPr>
          <p:cNvPr id="8" name="Picture 7" descr="Renoir_gree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75188" y="1318526"/>
            <a:ext cx="1594983" cy="2243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40074" name="TextBox 11"/>
          <p:cNvSpPr txBox="1">
            <a:spLocks noChangeArrowheads="1"/>
          </p:cNvSpPr>
          <p:nvPr/>
        </p:nvSpPr>
        <p:spPr bwMode="auto">
          <a:xfrm>
            <a:off x="4675188" y="3561882"/>
            <a:ext cx="1594983" cy="27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Green Band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877050" y="1318526"/>
            <a:ext cx="1661308" cy="2522544"/>
            <a:chOff x="6858000" y="1905000"/>
            <a:chExt cx="2057400" cy="3323273"/>
          </a:xfrm>
        </p:grpSpPr>
        <p:pic>
          <p:nvPicPr>
            <p:cNvPr id="9" name="Picture 8" descr="Renoir_blue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58000" y="1905000"/>
              <a:ext cx="2057400" cy="29554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40077" name="TextBox 13"/>
            <p:cNvSpPr txBox="1">
              <a:spLocks noChangeArrowheads="1"/>
            </p:cNvSpPr>
            <p:nvPr/>
          </p:nvSpPr>
          <p:spPr bwMode="auto">
            <a:xfrm>
              <a:off x="6858000" y="4861618"/>
              <a:ext cx="2057400" cy="366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9pPr>
            </a:lstStyle>
            <a:p>
              <a:pPr algn="ctr"/>
              <a:r>
                <a:rPr kumimoji="0" lang="en-US" sz="1800" dirty="0"/>
                <a:t>Blue Band</a:t>
              </a:r>
            </a:p>
          </p:txBody>
        </p: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635332" y="3562759"/>
            <a:ext cx="11506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Red Band</a:t>
            </a:r>
          </a:p>
        </p:txBody>
      </p:sp>
      <p:pic>
        <p:nvPicPr>
          <p:cNvPr id="15" name="Content Placeholder 6" descr="Renoir_red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359128" y="4224413"/>
            <a:ext cx="1568475" cy="220012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Renoir_gree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4714514" y="4286987"/>
            <a:ext cx="1534885" cy="2133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4904385" y="6420265"/>
            <a:ext cx="1136587" cy="3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No Green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575071" y="6411383"/>
            <a:ext cx="1136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No Red</a:t>
            </a:r>
          </a:p>
        </p:txBody>
      </p:sp>
      <p:pic>
        <p:nvPicPr>
          <p:cNvPr id="22" name="Picture 21" descr="Renoir_blue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6961043" y="4286987"/>
            <a:ext cx="1493321" cy="2165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7139409" y="6460116"/>
            <a:ext cx="1136587" cy="3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No Blue</a:t>
            </a:r>
          </a:p>
        </p:txBody>
      </p:sp>
    </p:spTree>
    <p:extLst>
      <p:ext uri="{BB962C8B-B14F-4D97-AF65-F5344CB8AC3E}">
        <p14:creationId xmlns:p14="http://schemas.microsoft.com/office/powerpoint/2010/main" val="83764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5051425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 err="1">
                <a:latin typeface="Bookman Itc L OT Demi Bold" pitchFamily="50" charset="0"/>
              </a:rPr>
              <a:t>Modely</a:t>
            </a:r>
            <a:r>
              <a:rPr lang="en-US" sz="3600" dirty="0">
                <a:latin typeface="Bookman Itc L OT Demi Bold" pitchFamily="50" charset="0"/>
              </a:rPr>
              <a:t> RGB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2636838"/>
            <a:ext cx="4248150" cy="422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79388" y="1415239"/>
            <a:ext cx="4716462" cy="529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CIE RGB –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sk-SK" sz="2000" dirty="0">
                <a:solidFill>
                  <a:srgbClr val="FFFFFF"/>
                </a:solidFill>
              </a:rPr>
              <a:t>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NTSC – pôvodne C, teraz D65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EBU (European Bro</a:t>
            </a:r>
            <a:r>
              <a:rPr lang="en-US" sz="2000" dirty="0">
                <a:solidFill>
                  <a:srgbClr val="FFFFFF"/>
                </a:solidFill>
              </a:rPr>
              <a:t>a</a:t>
            </a:r>
            <a:r>
              <a:rPr lang="sk-SK" sz="2000" dirty="0">
                <a:solidFill>
                  <a:srgbClr val="FFFFFF"/>
                </a:solidFill>
              </a:rPr>
              <a:t>dcast Union) – C alebo D65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</a:rPr>
              <a:t>CCIR (</a:t>
            </a:r>
            <a:r>
              <a:rPr lang="en-US" sz="2000" dirty="0" err="1">
                <a:solidFill>
                  <a:srgbClr val="FFFFFF"/>
                </a:solidFill>
              </a:rPr>
              <a:t>Comité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Consultatif</a:t>
            </a:r>
            <a:r>
              <a:rPr lang="en-US" sz="2000" dirty="0">
                <a:solidFill>
                  <a:srgbClr val="FFFFFF"/>
                </a:solidFill>
              </a:rPr>
              <a:t> International des </a:t>
            </a:r>
            <a:r>
              <a:rPr lang="en-US" sz="2000" dirty="0" err="1">
                <a:solidFill>
                  <a:srgbClr val="FFFFFF"/>
                </a:solidFill>
              </a:rPr>
              <a:t>Radiocommunications</a:t>
            </a:r>
            <a:r>
              <a:rPr lang="en-US" sz="2000" dirty="0">
                <a:solidFill>
                  <a:srgbClr val="FFFFFF"/>
                </a:solidFill>
              </a:rPr>
              <a:t>) – D65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</a:rPr>
              <a:t>ITU-R BT.709 standard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SMPTE (</a:t>
            </a:r>
            <a:r>
              <a:rPr lang="en-US" sz="2000" dirty="0">
                <a:solidFill>
                  <a:srgbClr val="FFFFFF"/>
                </a:solidFill>
              </a:rPr>
              <a:t>Society of Motion Picture and Television Engineers</a:t>
            </a:r>
            <a:r>
              <a:rPr lang="sk-SK" sz="2000" dirty="0">
                <a:solidFill>
                  <a:srgbClr val="FFFFFF"/>
                </a:solidFill>
              </a:rPr>
              <a:t>) – D65</a:t>
            </a: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 smtClean="0">
                <a:solidFill>
                  <a:srgbClr val="FFCC66"/>
                </a:solidFill>
              </a:rPr>
              <a:t>Medzinárodná dohoda pre HDTV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>
                <a:solidFill>
                  <a:srgbClr val="FFFFFF"/>
                </a:solidFill>
              </a:rPr>
              <a:t>ITU-R </a:t>
            </a:r>
            <a:r>
              <a:rPr lang="en-US" sz="2000" dirty="0">
                <a:solidFill>
                  <a:srgbClr val="FFFFFF"/>
                </a:solidFill>
              </a:rPr>
              <a:t>BT.709 standard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dirty="0">
              <a:solidFill>
                <a:srgbClr val="FFFFFF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71438"/>
            <a:ext cx="2795587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09840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3171825" y="4646613"/>
          <a:ext cx="28575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4" r:id="rId4" imgW="6353689" imgH="4600071" progId="">
                  <p:embed/>
                </p:oleObj>
              </mc:Choice>
              <mc:Fallback>
                <p:oleObj r:id="rId4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4646613"/>
                        <a:ext cx="2857500" cy="2070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243638" y="4638675"/>
          <a:ext cx="28575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5" r:id="rId6" imgW="6353689" imgH="4600071" progId="">
                  <p:embed/>
                </p:oleObj>
              </mc:Choice>
              <mc:Fallback>
                <p:oleObj r:id="rId6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3638" y="4638675"/>
                        <a:ext cx="2857500" cy="2070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85725" y="4646613"/>
          <a:ext cx="28575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6" r:id="rId8" imgW="6353689" imgH="4600071" progId="">
                  <p:embed/>
                </p:oleObj>
              </mc:Choice>
              <mc:Fallback>
                <p:oleObj r:id="rId8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" y="4646613"/>
                        <a:ext cx="2857500" cy="2070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254000" y="698500"/>
          <a:ext cx="3838575" cy="277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7" r:id="rId10" imgW="6353689" imgH="4600071" progId="">
                  <p:embed/>
                </p:oleObj>
              </mc:Choice>
              <mc:Fallback>
                <p:oleObj r:id="rId10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698500"/>
                        <a:ext cx="3838575" cy="27797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38175" y="3587750"/>
            <a:ext cx="8075613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/>
              <a:t>RGB	</a:t>
            </a:r>
          </a:p>
          <a:p>
            <a:r>
              <a:rPr lang="en-US" sz="2800"/>
              <a:t>R				</a:t>
            </a:r>
            <a:r>
              <a:rPr lang="sk-SK" sz="2800"/>
              <a:t>G				B</a:t>
            </a:r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7259638" y="352425"/>
          <a:ext cx="1571625" cy="320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8" r:id="rId12" imgW="1575159" imgH="3214966" progId="">
                  <p:embed/>
                </p:oleObj>
              </mc:Choice>
              <mc:Fallback>
                <p:oleObj r:id="rId12" imgW="1575159" imgH="321496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352425"/>
                        <a:ext cx="1571625" cy="32083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57750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/>
              <a:t>CMY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60375" y="1530887"/>
            <a:ext cx="8281988" cy="526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Farebné filtre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Farba telies - farby sa ukladajú na seba, svetlo musí prejsť vrstvami (filtrami) a odraziť sa od podkladu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Komplementárny model k RGB: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C = 1 - 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M = 1 - 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Y = 1 - B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rgbClr val="FFFFFF"/>
                </a:solidFill>
              </a:rPr>
              <a:t>Subtraktívne</a:t>
            </a:r>
            <a:r>
              <a:rPr lang="sk-SK" sz="2800" dirty="0" smtClean="0">
                <a:solidFill>
                  <a:srgbClr val="FFFFFF"/>
                </a:solidFill>
              </a:rPr>
              <a:t> skladanie farieb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pridávaním pigmentu tvorí tmavšiu farbu</a:t>
            </a: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935" y="116632"/>
            <a:ext cx="2087885" cy="184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944" y="3211983"/>
            <a:ext cx="2821286" cy="28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5345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CMYK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64697" y="1026275"/>
            <a:ext cx="8258175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Pri tlači sa používa CMYK (</a:t>
            </a:r>
            <a:r>
              <a:rPr lang="sk-SK" sz="2400" dirty="0" err="1" smtClean="0">
                <a:solidFill>
                  <a:srgbClr val="FFFFFF"/>
                </a:solidFill>
              </a:rPr>
              <a:t>blacK</a:t>
            </a:r>
            <a:r>
              <a:rPr lang="sk-SK" sz="2400" dirty="0" smtClean="0">
                <a:solidFill>
                  <a:srgbClr val="FFFFFF"/>
                </a:solidFill>
              </a:rPr>
              <a:t>)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Nemusia sa tlačiť 3 farby na seba - ušetrí sa na 	drahých farebných náplniach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Čierna sa tlačí samostatne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4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CMYK (K, </a:t>
            </a:r>
            <a:r>
              <a:rPr lang="sk-SK" sz="2400" dirty="0" err="1" smtClean="0">
                <a:solidFill>
                  <a:srgbClr val="FFFFFF"/>
                </a:solidFill>
              </a:rPr>
              <a:t>blacK</a:t>
            </a:r>
            <a:r>
              <a:rPr lang="sk-SK" sz="2400" dirty="0" smtClean="0">
                <a:solidFill>
                  <a:srgbClr val="FFFFFF"/>
                </a:solidFill>
              </a:rPr>
              <a:t>)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K* = min(1-R,1-G,1-B)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C = 1 - R - </a:t>
            </a:r>
            <a:r>
              <a:rPr lang="sk-SK" sz="2400" dirty="0" err="1" smtClean="0">
                <a:solidFill>
                  <a:srgbClr val="FFFFFF"/>
                </a:solidFill>
              </a:rPr>
              <a:t>uK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M = 1 - G - </a:t>
            </a:r>
            <a:r>
              <a:rPr lang="sk-SK" sz="2400" dirty="0" err="1" smtClean="0">
                <a:solidFill>
                  <a:srgbClr val="FFFFFF"/>
                </a:solidFill>
              </a:rPr>
              <a:t>uK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Y = 1 - B - </a:t>
            </a:r>
            <a:r>
              <a:rPr lang="sk-SK" sz="2400" dirty="0" err="1" smtClean="0">
                <a:solidFill>
                  <a:srgbClr val="FFFFFF"/>
                </a:solidFill>
              </a:rPr>
              <a:t>uK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K = </a:t>
            </a:r>
            <a:r>
              <a:rPr lang="sk-SK" sz="2400" dirty="0" err="1" smtClean="0">
                <a:solidFill>
                  <a:srgbClr val="FFFFFF"/>
                </a:solidFill>
              </a:rPr>
              <a:t>bK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0 ≤ </a:t>
            </a:r>
            <a:r>
              <a:rPr lang="sk-SK" sz="2400" dirty="0" err="1" smtClean="0">
                <a:solidFill>
                  <a:srgbClr val="FFFFFF"/>
                </a:solidFill>
              </a:rPr>
              <a:t>u,b</a:t>
            </a:r>
            <a:r>
              <a:rPr lang="sk-SK" sz="2400" dirty="0" smtClean="0">
                <a:solidFill>
                  <a:srgbClr val="FFFFFF"/>
                </a:solidFill>
              </a:rPr>
              <a:t> </a:t>
            </a:r>
            <a:r>
              <a:rPr lang="sk-SK" sz="2400" dirty="0" err="1" smtClean="0">
                <a:solidFill>
                  <a:srgbClr val="FFFFFF"/>
                </a:solidFill>
              </a:rPr>
              <a:t>≤</a:t>
            </a:r>
            <a:r>
              <a:rPr lang="sk-SK" sz="2400" dirty="0" smtClean="0">
                <a:solidFill>
                  <a:srgbClr val="FFFFFF"/>
                </a:solidFill>
              </a:rPr>
              <a:t> 1</a:t>
            </a:r>
            <a:endParaRPr lang="sk-SK" sz="2400" dirty="0">
              <a:solidFill>
                <a:srgbClr val="FFFFFF"/>
              </a:solidFill>
            </a:endParaRPr>
          </a:p>
        </p:txBody>
      </p:sp>
      <p:pic>
        <p:nvPicPr>
          <p:cNvPr id="16390" name="Picture 6" descr="a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08920"/>
            <a:ext cx="5148064" cy="411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8854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0" y="466883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0" name="Image" r:id="rId4" imgW="6353689" imgH="4600071" progId="Photoshop.Image.9">
                  <p:embed/>
                </p:oleObj>
              </mc:Choice>
              <mc:Fallback>
                <p:oleObj name="Image" r:id="rId4" imgW="6353689" imgH="4600071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66883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052763" y="466883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1" r:id="rId6" imgW="6353689" imgH="4600071" progId="">
                  <p:embed/>
                </p:oleObj>
              </mc:Choice>
              <mc:Fallback>
                <p:oleObj r:id="rId6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466883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121400" y="466883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2" r:id="rId8" imgW="6353689" imgH="4600071" progId="">
                  <p:embed/>
                </p:oleObj>
              </mc:Choice>
              <mc:Fallback>
                <p:oleObj r:id="rId8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1400" y="466883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219575" y="139858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3" r:id="rId10" imgW="6353689" imgH="4600071" progId="">
                  <p:embed/>
                </p:oleObj>
              </mc:Choice>
              <mc:Fallback>
                <p:oleObj r:id="rId10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9575" y="139858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201613" y="806450"/>
          <a:ext cx="3838575" cy="277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4" r:id="rId12" imgW="6353689" imgH="4600071" progId="">
                  <p:embed/>
                </p:oleObj>
              </mc:Choice>
              <mc:Fallback>
                <p:oleObj r:id="rId12" imgW="6353689" imgH="46000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3" y="806450"/>
                        <a:ext cx="3838575" cy="27797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074863" y="3619500"/>
            <a:ext cx="4989512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/>
              <a:t>					K</a:t>
            </a:r>
          </a:p>
          <a:p>
            <a:r>
              <a:rPr lang="sk-SK" sz="2800"/>
              <a:t>C		     M			Y</a:t>
            </a: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7326313" y="184150"/>
          <a:ext cx="1817687" cy="405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5" r:id="rId14" imgW="1817155" imgH="4053653" progId="">
                  <p:embed/>
                </p:oleObj>
              </mc:Choice>
              <mc:Fallback>
                <p:oleObj r:id="rId14" imgW="1817155" imgH="405365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6313" y="184150"/>
                        <a:ext cx="1817687" cy="40528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6717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4" descr="16_3 fourcolorpr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8150"/>
            <a:ext cx="82296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41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3" descr="16_3 fourcolors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08720"/>
            <a:ext cx="82296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92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Modely farieb </a:t>
            </a:r>
            <a:r>
              <a:rPr lang="sk-SK"/>
              <a:t>“</a:t>
            </a:r>
            <a:r>
              <a:rPr lang="en-US"/>
              <a:t>triedy </a:t>
            </a:r>
            <a:r>
              <a:rPr lang="sk-SK"/>
              <a:t>Y”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0375" y="1130252"/>
            <a:ext cx="8261350" cy="569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Televízne a video štandardy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YIQ – NTSC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YUV – PAL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rgbClr val="FFFFFF"/>
                </a:solidFill>
              </a:rPr>
              <a:t>YCbCr</a:t>
            </a:r>
            <a:r>
              <a:rPr lang="sk-SK" sz="2800" dirty="0" smtClean="0">
                <a:solidFill>
                  <a:srgbClr val="FFFFFF"/>
                </a:solidFill>
              </a:rPr>
              <a:t> – </a:t>
            </a:r>
            <a:r>
              <a:rPr lang="sk-SK" sz="2800" dirty="0" err="1" smtClean="0">
                <a:solidFill>
                  <a:srgbClr val="FFFFFF"/>
                </a:solidFill>
              </a:rPr>
              <a:t>digital</a:t>
            </a:r>
            <a:r>
              <a:rPr lang="sk-SK" sz="2800" dirty="0" smtClean="0">
                <a:solidFill>
                  <a:srgbClr val="FFFFFF"/>
                </a:solidFill>
              </a:rPr>
              <a:t> video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chemeClr val="tx1"/>
                </a:solidFill>
              </a:rPr>
              <a:t>YPbPr</a:t>
            </a:r>
            <a:r>
              <a:rPr lang="sk-SK" sz="2800" dirty="0" smtClean="0">
                <a:solidFill>
                  <a:schemeClr val="tx1"/>
                </a:solidFill>
              </a:rPr>
              <a:t> – analógová TV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YCC – </a:t>
            </a:r>
            <a:r>
              <a:rPr lang="sk-SK" sz="2800" dirty="0" err="1" smtClean="0">
                <a:solidFill>
                  <a:srgbClr val="FFFFFF"/>
                </a:solidFill>
              </a:rPr>
              <a:t>Kodak</a:t>
            </a: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Farebná zložka oddelená od </a:t>
            </a:r>
            <a:r>
              <a:rPr lang="sk-SK" sz="2800" dirty="0" err="1" smtClean="0">
                <a:solidFill>
                  <a:srgbClr val="FFFFFF"/>
                </a:solidFill>
              </a:rPr>
              <a:t>jasovej</a:t>
            </a:r>
            <a:r>
              <a:rPr lang="sk-SK" sz="2800" dirty="0" smtClean="0">
                <a:solidFill>
                  <a:srgbClr val="FFFFFF"/>
                </a:solidFill>
              </a:rPr>
              <a:t> (Y)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Farebná zložka: zeleno/červený kanál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modro/žltý kanál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Vo všeobecnosti: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2622550"/>
            <a:ext cx="2490788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5400675"/>
            <a:ext cx="3452813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5400675"/>
            <a:ext cx="174148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7856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2997200"/>
            <a:ext cx="6202363" cy="345598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1950 NTSC štandard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kompatibilita s jednofarebným TV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väčšia šírka pásma pre Y ako pre I Q.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oddelená 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jasová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 zložka – manipulácia bez ovplyvnenia farebnej zložky (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histogram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equalization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vnemovo neuniformné – Euklidovská vzdialenosť nefunguje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Gama korekcia aplikovaná na lineárny RGB, vážený súčet nelineárnych komponentov RGB -&gt; 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luma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 Y</a:t>
            </a:r>
            <a:endParaRPr lang="sk-SK" sz="2000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130175"/>
            <a:ext cx="3600450" cy="995363"/>
          </a:xfrm>
        </p:spPr>
        <p:txBody>
          <a:bodyPr/>
          <a:lstStyle/>
          <a:p>
            <a:r>
              <a:rPr lang="sk-SK"/>
              <a:t>YIQ</a:t>
            </a:r>
            <a:endParaRPr lang="en-US"/>
          </a:p>
        </p:txBody>
      </p:sp>
      <p:pic>
        <p:nvPicPr>
          <p:cNvPr id="90117" name="Picture 5" descr="YIQ_componen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60350"/>
            <a:ext cx="2108200" cy="629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059113" y="1196975"/>
            <a:ext cx="36734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2438" indent="-452438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917575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 marL="1325563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 marL="1733550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 marL="2141538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987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30559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5131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9703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Y – luma</a:t>
            </a:r>
          </a:p>
          <a:p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I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sk-SK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-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in-phase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,</a:t>
            </a:r>
            <a:r>
              <a:rPr lang="sk-SK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(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orange-blue range)</a:t>
            </a:r>
            <a:endParaRPr lang="sk-SK" sz="200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Q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sk-SK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– 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quadrature</a:t>
            </a:r>
            <a:r>
              <a:rPr lang="sk-SK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(purple-green range) </a:t>
            </a:r>
            <a:endParaRPr lang="sk-SK" sz="2000" i="1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116632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13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38550"/>
            <a:ext cx="2854325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322" t="9361" r="11580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276350"/>
            <a:ext cx="2836863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147" t="9055" r="11662" b="94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dirty="0"/>
              <a:t>YIQ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042988" y="3636963"/>
            <a:ext cx="2444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I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276350"/>
            <a:ext cx="2863850" cy="206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064" t="9361" r="11580" b="935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605713" y="2846388"/>
            <a:ext cx="3333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Y</a:t>
            </a:r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3638550"/>
            <a:ext cx="286385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808" t="9737" r="11838" b="935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7624763" y="3646488"/>
            <a:ext cx="3587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949442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260648"/>
            <a:ext cx="7848872" cy="864096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4" name="Group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539000"/>
              </p:ext>
            </p:extLst>
          </p:nvPr>
        </p:nvGraphicFramePr>
        <p:xfrm>
          <a:off x="899592" y="1628800"/>
          <a:ext cx="7391400" cy="4664393"/>
        </p:xfrm>
        <a:graphic>
          <a:graphicData uri="http://schemas.openxmlformats.org/drawingml/2006/table">
            <a:tbl>
              <a:tblPr/>
              <a:tblGrid>
                <a:gridCol w="873125"/>
                <a:gridCol w="1401763"/>
                <a:gridCol w="1720850"/>
                <a:gridCol w="1562100"/>
                <a:gridCol w="1833562"/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Color space</a:t>
                      </a:r>
                      <a:endParaRPr kumimoji="1" lang="en-US" altLang="zh-TW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Color mixing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Primary parameters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Used for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Pros and cons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RGB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Red,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Green, Blue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Easy but wasting bandwidth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CMYK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Subtractive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Cyan, Magenta, Yellow, Black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Printer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Works in pigment mixing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YCbCr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YPbPr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Y(luminance), Cb(blue chroma), Cr(red chroma)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Video encoding, digital camera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Bandwidth efficient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YUV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Y(luminance),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U(blue chroma), V(red chroma)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Video encoding for NTSC, PAL, SECAM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Bandwidth efficient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YIQ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Y(luminance),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I(rotated from U),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</a:rPr>
                        <a:t>Q(rotated from V)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Video encoding for NTSC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Bandwidth efficient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5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907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/>
              <a:t>Užívateľsky orientované modely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563688"/>
            <a:ext cx="8478837" cy="397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endParaRPr lang="sk-SK" sz="2800" dirty="0"/>
          </a:p>
          <a:p>
            <a:r>
              <a:rPr lang="sk-SK" sz="2800" dirty="0">
                <a:solidFill>
                  <a:schemeClr val="tx1"/>
                </a:solidFill>
              </a:rPr>
              <a:t>Analógia s maliarskym pohľadom </a:t>
            </a:r>
          </a:p>
          <a:p>
            <a:r>
              <a:rPr lang="sk-SK" sz="2800" dirty="0">
                <a:solidFill>
                  <a:schemeClr val="tx1"/>
                </a:solidFill>
              </a:rPr>
              <a:t>	(odtieň, sýtosť, jas)</a:t>
            </a:r>
          </a:p>
          <a:p>
            <a:endParaRPr lang="sk-SK" sz="2800" dirty="0"/>
          </a:p>
          <a:p>
            <a:r>
              <a:rPr lang="sk-SK" sz="2800" dirty="0"/>
              <a:t>Vhodné pre vizualizáciu (</a:t>
            </a:r>
            <a:r>
              <a:rPr lang="sk-SK" sz="2800" dirty="0" err="1"/>
              <a:t>color</a:t>
            </a:r>
            <a:r>
              <a:rPr lang="sk-SK" sz="2800" dirty="0"/>
              <a:t> </a:t>
            </a:r>
            <a:r>
              <a:rPr lang="sk-SK" sz="2800" dirty="0" err="1"/>
              <a:t>maps</a:t>
            </a:r>
            <a:r>
              <a:rPr lang="sk-SK" sz="2800" dirty="0"/>
              <a:t>)</a:t>
            </a:r>
          </a:p>
          <a:p>
            <a:endParaRPr lang="sk-SK" sz="2800" dirty="0"/>
          </a:p>
          <a:p>
            <a:r>
              <a:rPr lang="sk-SK" sz="2800" dirty="0"/>
              <a:t>Nelineárny prevod z/do RGB</a:t>
            </a:r>
          </a:p>
          <a:p>
            <a:endParaRPr lang="sk-SK" sz="2800" dirty="0"/>
          </a:p>
          <a:p>
            <a:r>
              <a:rPr lang="sk-SK" sz="2800" dirty="0"/>
              <a:t>Tvar: kužeľ (aj dvojitý), ihlan, niekedy valec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6454775" y="2503488"/>
            <a:ext cx="2687638" cy="2365375"/>
            <a:chOff x="4066" y="1577"/>
            <a:chExt cx="1693" cy="1490"/>
          </a:xfrm>
        </p:grpSpPr>
        <p:pic>
          <p:nvPicPr>
            <p:cNvPr id="2253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5" y="1967"/>
              <a:ext cx="16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6" y="2412"/>
              <a:ext cx="16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534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6" y="2857"/>
              <a:ext cx="1684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535" name="Text Box 7"/>
            <p:cNvSpPr txBox="1">
              <a:spLocks noChangeArrowheads="1"/>
            </p:cNvSpPr>
            <p:nvPr/>
          </p:nvSpPr>
          <p:spPr bwMode="auto">
            <a:xfrm>
              <a:off x="4069" y="1577"/>
              <a:ext cx="1160" cy="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sk-SK"/>
                <a:t>Zmena </a:t>
              </a:r>
            </a:p>
            <a:p>
              <a:r>
                <a:rPr lang="sk-SK"/>
                <a:t>	odtieňa</a:t>
              </a:r>
            </a:p>
            <a:p>
              <a:endParaRPr lang="sk-SK"/>
            </a:p>
            <a:p>
              <a:endParaRPr lang="sk-SK" sz="1000"/>
            </a:p>
            <a:p>
              <a:r>
                <a:rPr lang="sk-SK"/>
                <a:t>	sýtosti</a:t>
              </a:r>
            </a:p>
            <a:p>
              <a:endParaRPr lang="sk-SK"/>
            </a:p>
            <a:p>
              <a:endParaRPr lang="sk-SK" sz="1000"/>
            </a:p>
            <a:p>
              <a:r>
                <a:rPr lang="sk-SK"/>
                <a:t>	jasu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9029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dirty="0" smtClean="0"/>
              <a:t>Tvary</a:t>
            </a:r>
            <a:br>
              <a:rPr lang="sk-SK" dirty="0" smtClean="0"/>
            </a:br>
            <a:r>
              <a:rPr lang="sk-SK" dirty="0" smtClean="0"/>
              <a:t>HSL, HSV, HSI</a:t>
            </a:r>
            <a:endParaRPr lang="sk-SK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3" y="266700"/>
            <a:ext cx="2384425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4662488"/>
            <a:ext cx="3821113" cy="197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95488"/>
            <a:ext cx="4684713" cy="20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538" y="5272088"/>
            <a:ext cx="4702175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830513"/>
            <a:ext cx="3313112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974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710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/>
              <a:t>HSV Planes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76350"/>
            <a:ext cx="2846388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884" t="9055" r="11662" b="94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276350"/>
            <a:ext cx="284480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322" t="9361" r="11838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19500"/>
            <a:ext cx="286385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064" t="9361" r="11580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629025"/>
            <a:ext cx="2835275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322" t="9361" r="12094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042988" y="3636963"/>
            <a:ext cx="3333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S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7605713" y="2846388"/>
            <a:ext cx="3444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H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7624763" y="3646488"/>
            <a:ext cx="3333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2162279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Problém?</a:t>
            </a:r>
          </a:p>
        </p:txBody>
      </p:sp>
      <p:grpSp>
        <p:nvGrpSpPr>
          <p:cNvPr id="29713" name="Group 17"/>
          <p:cNvGrpSpPr>
            <a:grpSpLocks/>
          </p:cNvGrpSpPr>
          <p:nvPr/>
        </p:nvGrpSpPr>
        <p:grpSpPr bwMode="auto">
          <a:xfrm>
            <a:off x="1979613" y="2924175"/>
            <a:ext cx="1800225" cy="1800225"/>
            <a:chOff x="1247" y="1842"/>
            <a:chExt cx="1134" cy="1134"/>
          </a:xfrm>
        </p:grpSpPr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1247" y="1842"/>
              <a:ext cx="1134" cy="1134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1975"/>
              <a:ext cx="867" cy="8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29701" name="Group 5"/>
          <p:cNvGrpSpPr>
            <a:grpSpLocks/>
          </p:cNvGrpSpPr>
          <p:nvPr/>
        </p:nvGrpSpPr>
        <p:grpSpPr bwMode="auto">
          <a:xfrm>
            <a:off x="3924300" y="3213100"/>
            <a:ext cx="720725" cy="593725"/>
            <a:chOff x="2504" y="4440"/>
            <a:chExt cx="451" cy="374"/>
          </a:xfrm>
        </p:grpSpPr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2604" y="4440"/>
              <a:ext cx="321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sk-SK" sz="2800" i="1">
                  <a:solidFill>
                    <a:srgbClr val="FFFFFF"/>
                  </a:solidFill>
                </a:rPr>
                <a:t>H</a:t>
              </a:r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2504" y="4815"/>
              <a:ext cx="452" cy="1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14" name="Group 18"/>
          <p:cNvGrpSpPr>
            <a:grpSpLocks/>
          </p:cNvGrpSpPr>
          <p:nvPr/>
        </p:nvGrpSpPr>
        <p:grpSpPr bwMode="auto">
          <a:xfrm>
            <a:off x="4859338" y="2924175"/>
            <a:ext cx="1800225" cy="1800225"/>
            <a:chOff x="3061" y="1842"/>
            <a:chExt cx="1134" cy="1134"/>
          </a:xfrm>
        </p:grpSpPr>
        <p:sp>
          <p:nvSpPr>
            <p:cNvPr id="29712" name="Rectangle 16"/>
            <p:cNvSpPr>
              <a:spLocks noChangeArrowheads="1"/>
            </p:cNvSpPr>
            <p:nvPr/>
          </p:nvSpPr>
          <p:spPr bwMode="auto">
            <a:xfrm>
              <a:off x="3061" y="1842"/>
              <a:ext cx="1134" cy="1134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5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7" y="1980"/>
              <a:ext cx="862" cy="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398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5003800" y="1989138"/>
            <a:ext cx="1985963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i="1">
                <a:solidFill>
                  <a:srgbClr val="FFFFFF"/>
                </a:solidFill>
              </a:rPr>
              <a:t>H </a:t>
            </a:r>
            <a:r>
              <a:rPr lang="sk-SK" sz="2800">
                <a:solidFill>
                  <a:srgbClr val="FFFFFF"/>
                </a:solidFill>
              </a:rPr>
              <a:t>= </a:t>
            </a:r>
            <a:r>
              <a:rPr lang="en-US" sz="2800" i="1">
                <a:solidFill>
                  <a:srgbClr val="FFFFFF"/>
                </a:solidFill>
              </a:rPr>
              <a:t>1°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i="1">
                <a:solidFill>
                  <a:srgbClr val="FFFFFF"/>
                </a:solidFill>
              </a:rPr>
              <a:t>H </a:t>
            </a:r>
            <a:r>
              <a:rPr lang="sk-SK" sz="2800">
                <a:solidFill>
                  <a:srgbClr val="FFFFFF"/>
                </a:solidFill>
              </a:rPr>
              <a:t>= </a:t>
            </a:r>
            <a:r>
              <a:rPr lang="sk-SK" sz="2800" i="1">
                <a:solidFill>
                  <a:srgbClr val="FFFFFF"/>
                </a:solidFill>
              </a:rPr>
              <a:t>35</a:t>
            </a:r>
            <a:r>
              <a:rPr lang="en-US" sz="2800" i="1">
                <a:solidFill>
                  <a:srgbClr val="FFFFFF"/>
                </a:solidFill>
              </a:rPr>
              <a:t>9°</a:t>
            </a:r>
          </a:p>
        </p:txBody>
      </p:sp>
    </p:spTree>
    <p:extLst>
      <p:ext uri="{BB962C8B-B14F-4D97-AF65-F5344CB8AC3E}">
        <p14:creationId xmlns:p14="http://schemas.microsoft.com/office/powerpoint/2010/main" val="35212479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381000" y="1371600"/>
            <a:ext cx="8229600" cy="1849438"/>
          </a:xfrm>
          <a:prstGeom prst="rect">
            <a:avLst/>
          </a:prstGeom>
          <a:ln/>
        </p:spPr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V doteraz spomínaných modeloch: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Euklidovská vzdialenosť farieb nezodpovedá vizuálnej „vzdialenosti“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sk-SK" sz="2800" dirty="0">
              <a:effectLst/>
            </a:endParaRPr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cap="none" dirty="0">
                <a:solidFill>
                  <a:srgbClr val="FFFFFF"/>
                </a:solidFill>
              </a:rPr>
              <a:t>McAdamove elipsy</a:t>
            </a:r>
            <a:endParaRPr lang="sk-SK" cap="none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2570163"/>
            <a:ext cx="3962400" cy="398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68325" y="4041775"/>
            <a:ext cx="4572000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>
                <a:solidFill>
                  <a:srgbClr val="FFFFFF"/>
                </a:solidFill>
              </a:rPr>
              <a:t>McAdamove</a:t>
            </a:r>
            <a:r>
              <a:rPr lang="sk-SK" sz="2800" dirty="0">
                <a:solidFill>
                  <a:srgbClr val="FFFFFF"/>
                </a:solidFill>
              </a:rPr>
              <a:t> elipsy v </a:t>
            </a:r>
            <a:r>
              <a:rPr lang="sk-SK" sz="2800" dirty="0" err="1">
                <a:solidFill>
                  <a:srgbClr val="FFFFFF"/>
                </a:solidFill>
              </a:rPr>
              <a:t>xy</a:t>
            </a:r>
            <a:r>
              <a:rPr lang="sk-SK" sz="2800" dirty="0">
                <a:solidFill>
                  <a:srgbClr val="FFFFFF"/>
                </a:solidFill>
              </a:rPr>
              <a:t> –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>
                <a:solidFill>
                  <a:srgbClr val="FFFFFF"/>
                </a:solidFill>
              </a:rPr>
              <a:t>pre pozorovateľa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>
                <a:solidFill>
                  <a:srgbClr val="FFFFFF"/>
                </a:solidFill>
              </a:rPr>
              <a:t>nerozlíšiteľné farby </a:t>
            </a:r>
          </a:p>
        </p:txBody>
      </p:sp>
    </p:spTree>
    <p:extLst>
      <p:ext uri="{BB962C8B-B14F-4D97-AF65-F5344CB8AC3E}">
        <p14:creationId xmlns:p14="http://schemas.microsoft.com/office/powerpoint/2010/main" val="15326517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88938" y="1497013"/>
            <a:ext cx="8504237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L* </a:t>
            </a:r>
            <a:r>
              <a:rPr lang="sk-SK" sz="2800">
                <a:solidFill>
                  <a:srgbClr val="FFFFFF"/>
                </a:solidFill>
              </a:rPr>
              <a:t>- jas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u</a:t>
            </a:r>
            <a:r>
              <a:rPr lang="el-GR" sz="2800">
                <a:solidFill>
                  <a:srgbClr val="FFFFFF"/>
                </a:solidFill>
              </a:rPr>
              <a:t>*, </a:t>
            </a:r>
            <a:r>
              <a:rPr lang="sk-SK" sz="2800">
                <a:solidFill>
                  <a:srgbClr val="FFFFFF"/>
                </a:solidFill>
              </a:rPr>
              <a:t>v</a:t>
            </a:r>
            <a:r>
              <a:rPr lang="el-GR" sz="2800">
                <a:solidFill>
                  <a:srgbClr val="FFFFFF"/>
                </a:solidFill>
              </a:rPr>
              <a:t>*</a:t>
            </a:r>
            <a:r>
              <a:rPr lang="sk-SK" sz="2800">
                <a:solidFill>
                  <a:srgbClr val="FFFFFF"/>
                </a:solidFill>
              </a:rPr>
              <a:t> - farebné súradnice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>
                <a:solidFill>
                  <a:srgbClr val="FFFFFF"/>
                </a:solidFill>
              </a:rPr>
              <a:t>n</a:t>
            </a:r>
            <a:r>
              <a:rPr lang="sk-SK" sz="2800">
                <a:solidFill>
                  <a:srgbClr val="FFFFFF"/>
                </a:solidFill>
              </a:rPr>
              <a:t> – súradnice bieleho bodu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dirty="0"/>
              <a:t>CIE L*u*v*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571885"/>
              </p:ext>
            </p:extLst>
          </p:nvPr>
        </p:nvGraphicFramePr>
        <p:xfrm>
          <a:off x="3468688" y="3017838"/>
          <a:ext cx="5461000" cy="359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08" name="Equation" r:id="rId4" imgW="65246018" imgH="43900885" progId="Equation.3">
                  <p:embed/>
                </p:oleObj>
              </mc:Choice>
              <mc:Fallback>
                <p:oleObj name="Equation" r:id="rId4" imgW="65246018" imgH="439008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688" y="3017838"/>
                        <a:ext cx="5461000" cy="35956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7" name="Picture 5" descr="Luvspa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141663"/>
            <a:ext cx="29527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7106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dirty="0"/>
              <a:t>CIE </a:t>
            </a:r>
            <a:r>
              <a:rPr lang="en-US" dirty="0"/>
              <a:t>L*u*v*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3619500"/>
            <a:ext cx="3694112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769132"/>
              </p:ext>
            </p:extLst>
          </p:nvPr>
        </p:nvGraphicFramePr>
        <p:xfrm>
          <a:off x="4659313" y="1708150"/>
          <a:ext cx="23145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32" name="Equation" r:id="rId5" imgW="1079280" imgH="533160" progId="Equation.3">
                  <p:embed/>
                </p:oleObj>
              </mc:Choice>
              <mc:Fallback>
                <p:oleObj name="Equation" r:id="rId5" imgW="10792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1708150"/>
                        <a:ext cx="2314575" cy="1143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549275" y="1584325"/>
            <a:ext cx="4572000" cy="350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Pol</a:t>
            </a:r>
            <a:r>
              <a:rPr lang="sk-SK" sz="2800">
                <a:solidFill>
                  <a:srgbClr val="FFFFFF"/>
                </a:solidFill>
              </a:rPr>
              <a:t>árne súradnice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Farebnosť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Odtieň (u,v</a:t>
            </a:r>
            <a:r>
              <a:rPr lang="el-GR" sz="2800">
                <a:solidFill>
                  <a:srgbClr val="FFFFFF"/>
                </a:solidFill>
              </a:rPr>
              <a:t>&gt;0</a:t>
            </a:r>
            <a:r>
              <a:rPr lang="sk-SK" sz="2800">
                <a:solidFill>
                  <a:srgbClr val="FFFFFF"/>
                </a:solidFill>
              </a:rPr>
              <a:t>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McAdamove elipsy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2175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CIE </a:t>
            </a:r>
            <a:r>
              <a:rPr lang="en-US"/>
              <a:t>L*a*b*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81013" y="1308100"/>
            <a:ext cx="7585075" cy="224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rgbClr val="FFFFFF"/>
                </a:solidFill>
              </a:rPr>
              <a:t>Color</a:t>
            </a:r>
            <a:r>
              <a:rPr lang="sk-SK" sz="2800" dirty="0" smtClean="0">
                <a:solidFill>
                  <a:srgbClr val="FFFFFF"/>
                </a:solidFill>
              </a:rPr>
              <a:t> oponent </a:t>
            </a:r>
            <a:r>
              <a:rPr lang="sk-SK" sz="2800" dirty="0" err="1" smtClean="0">
                <a:solidFill>
                  <a:srgbClr val="FFFFFF"/>
                </a:solidFill>
              </a:rPr>
              <a:t>space</a:t>
            </a: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FFFFFF"/>
                </a:solidFill>
              </a:rPr>
              <a:t>L</a:t>
            </a:r>
            <a:r>
              <a:rPr lang="en-US" sz="2800" dirty="0">
                <a:solidFill>
                  <a:srgbClr val="FFFFFF"/>
                </a:solidFill>
              </a:rPr>
              <a:t>* </a:t>
            </a:r>
            <a:r>
              <a:rPr lang="sk-SK" sz="2800" dirty="0">
                <a:solidFill>
                  <a:srgbClr val="FFFFFF"/>
                </a:solidFill>
              </a:rPr>
              <a:t>- jas výpočet ako pri CIE </a:t>
            </a:r>
            <a:r>
              <a:rPr lang="en-US" sz="2800" dirty="0">
                <a:solidFill>
                  <a:srgbClr val="FFFFFF"/>
                </a:solidFill>
              </a:rPr>
              <a:t>L*u*v*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>
                <a:solidFill>
                  <a:srgbClr val="FFFFFF"/>
                </a:solidFill>
              </a:rPr>
              <a:t>a</a:t>
            </a:r>
            <a:r>
              <a:rPr lang="el-GR" sz="2800" dirty="0">
                <a:solidFill>
                  <a:srgbClr val="FFFFFF"/>
                </a:solidFill>
              </a:rPr>
              <a:t>*, </a:t>
            </a:r>
            <a:r>
              <a:rPr lang="en-US" sz="2800" dirty="0">
                <a:solidFill>
                  <a:srgbClr val="FFFFFF"/>
                </a:solidFill>
              </a:rPr>
              <a:t>b</a:t>
            </a:r>
            <a:r>
              <a:rPr lang="el-GR" sz="2800" dirty="0">
                <a:solidFill>
                  <a:srgbClr val="FFFFFF"/>
                </a:solidFill>
              </a:rPr>
              <a:t>*</a:t>
            </a:r>
            <a:r>
              <a:rPr lang="sk-SK" sz="2800" dirty="0">
                <a:solidFill>
                  <a:srgbClr val="FFFFFF"/>
                </a:solidFill>
              </a:rPr>
              <a:t> - farebné súradnice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n</a:t>
            </a:r>
            <a:r>
              <a:rPr lang="sk-SK" sz="2800" dirty="0">
                <a:solidFill>
                  <a:srgbClr val="FFFFFF"/>
                </a:solidFill>
              </a:rPr>
              <a:t> – súradnice bieleho bodu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>
                <a:solidFill>
                  <a:srgbClr val="FFFFFF"/>
                </a:solidFill>
              </a:rPr>
              <a:t>Používaný v priemysle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502049"/>
              </p:ext>
            </p:extLst>
          </p:nvPr>
        </p:nvGraphicFramePr>
        <p:xfrm>
          <a:off x="2051720" y="3861048"/>
          <a:ext cx="3815680" cy="2852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6" name="Equation" r:id="rId4" imgW="61593985" imgH="53654135" progId="Equation.3">
                  <p:embed/>
                </p:oleObj>
              </mc:Choice>
              <mc:Fallback>
                <p:oleObj name="Equation" r:id="rId4" imgW="61593985" imgH="536541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3861048"/>
                        <a:ext cx="3815680" cy="2852489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5" descr="Labspa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404813"/>
            <a:ext cx="2947987" cy="294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8004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CIE </a:t>
            </a:r>
            <a:r>
              <a:rPr lang="en-US"/>
              <a:t>L*</a:t>
            </a:r>
            <a:r>
              <a:rPr lang="sk-SK"/>
              <a:t>a</a:t>
            </a:r>
            <a:r>
              <a:rPr lang="en-US"/>
              <a:t>*</a:t>
            </a:r>
            <a:r>
              <a:rPr lang="sk-SK"/>
              <a:t>b</a:t>
            </a:r>
            <a:r>
              <a:rPr lang="en-US"/>
              <a:t>*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136238"/>
              </p:ext>
            </p:extLst>
          </p:nvPr>
        </p:nvGraphicFramePr>
        <p:xfrm>
          <a:off x="4500563" y="1557338"/>
          <a:ext cx="2330450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80" name="Equation" r:id="rId4" imgW="1091880" imgH="533160" progId="Equation.3">
                  <p:embed/>
                </p:oleObj>
              </mc:Choice>
              <mc:Fallback>
                <p:oleObj name="Equation" r:id="rId4" imgW="10918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1557338"/>
                        <a:ext cx="2330450" cy="113823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11188" y="1412875"/>
            <a:ext cx="4572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Pol</a:t>
            </a:r>
            <a:r>
              <a:rPr lang="sk-SK" sz="2800">
                <a:solidFill>
                  <a:srgbClr val="FFFFFF"/>
                </a:solidFill>
              </a:rPr>
              <a:t>árne súradnice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Farebnosť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Odtieň (a,b</a:t>
            </a:r>
            <a:r>
              <a:rPr lang="el-GR" sz="2800">
                <a:solidFill>
                  <a:srgbClr val="FFFFFF"/>
                </a:solidFill>
              </a:rPr>
              <a:t>&gt;</a:t>
            </a:r>
            <a:r>
              <a:rPr lang="sk-SK" sz="2800">
                <a:solidFill>
                  <a:srgbClr val="FFFFFF"/>
                </a:solidFill>
              </a:rPr>
              <a:t>0)</a:t>
            </a:r>
          </a:p>
        </p:txBody>
      </p:sp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644900"/>
            <a:ext cx="3906838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24175"/>
            <a:ext cx="3781425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2098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Vzdialenosť farieb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590550" y="1736725"/>
            <a:ext cx="792956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Euklidovská vzdialenosť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CIE L</a:t>
            </a:r>
            <a:r>
              <a:rPr lang="en-US" sz="2800">
                <a:solidFill>
                  <a:srgbClr val="FFFFFF"/>
                </a:solidFill>
              </a:rPr>
              <a:t>*a*b*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CIE L*u*v* podobne</a:t>
            </a:r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32449"/>
              </p:ext>
            </p:extLst>
          </p:nvPr>
        </p:nvGraphicFramePr>
        <p:xfrm>
          <a:off x="3660775" y="2492375"/>
          <a:ext cx="347662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4" name="Equation" r:id="rId4" imgW="1752480" imgH="583920" progId="Equation.3">
                  <p:embed/>
                </p:oleObj>
              </mc:Choice>
              <mc:Fallback>
                <p:oleObj name="Equation" r:id="rId4" imgW="175248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0775" y="2492375"/>
                        <a:ext cx="3476625" cy="11588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4716463"/>
            <a:ext cx="48768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7929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836712"/>
            <a:ext cx="5184576" cy="1979466"/>
          </a:xfrm>
        </p:spPr>
        <p:txBody>
          <a:bodyPr/>
          <a:lstStyle/>
          <a:p>
            <a:r>
              <a:rPr lang="sk-SK" dirty="0"/>
              <a:t>Vzdialenosť farieb</a:t>
            </a: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12976"/>
            <a:ext cx="8839101" cy="3509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0"/>
            <a:ext cx="327660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547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5221</TotalTime>
  <Words>1486</Words>
  <Application>Microsoft Office PowerPoint</Application>
  <PresentationFormat>On-screen Show (4:3)</PresentationFormat>
  <Paragraphs>393</Paragraphs>
  <Slides>60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Stream</vt:lpstr>
      <vt:lpstr>Image</vt:lpstr>
      <vt:lpstr>Equation</vt:lpstr>
      <vt:lpstr>Pokročilé spracovanie obrazu</vt:lpstr>
      <vt:lpstr>Sylabus</vt:lpstr>
      <vt:lpstr>Nadväzujúce prednášky</vt:lpstr>
      <vt:lpstr>Požiadavky na hodnotenie</vt:lpstr>
      <vt:lpstr>PowerPoint Presentation</vt:lpstr>
      <vt:lpstr>Literatúra:</vt:lpstr>
      <vt:lpstr>Light</vt:lpstr>
      <vt:lpstr>Spectral density functions</vt:lpstr>
      <vt:lpstr>Metamer</vt:lpstr>
      <vt:lpstr>Zrak a videnie</vt:lpstr>
      <vt:lpstr>Retina</vt:lpstr>
      <vt:lpstr>Prečo sú rastliny zelené?</vt:lpstr>
      <vt:lpstr>Farboslepota  </vt:lpstr>
      <vt:lpstr>PowerPoint Presentation</vt:lpstr>
      <vt:lpstr>Test farboslepoty</vt:lpstr>
      <vt:lpstr>Test farboslepoty</vt:lpstr>
      <vt:lpstr>PowerPoint Presentation</vt:lpstr>
      <vt:lpstr>Intenzita svetla</vt:lpstr>
      <vt:lpstr>Popis farby </vt:lpstr>
      <vt:lpstr>Color matching</vt:lpstr>
      <vt:lpstr>Munsellov atlas</vt:lpstr>
      <vt:lpstr>Munsellov atlas</vt:lpstr>
      <vt:lpstr>Macbeth ColorChecker</vt:lpstr>
      <vt:lpstr>Iné množiny farieb – výrobcovia foto potrieb</vt:lpstr>
      <vt:lpstr>Pantone Matching System </vt:lpstr>
      <vt:lpstr>Zobrazovanie Pseudo-farby</vt:lpstr>
      <vt:lpstr>Intensity Slicing</vt:lpstr>
      <vt:lpstr>Príklad 1</vt:lpstr>
      <vt:lpstr>Príklad 2</vt:lpstr>
      <vt:lpstr>Pseudo-farba viacerých obrazov</vt:lpstr>
      <vt:lpstr>Príklad</vt:lpstr>
      <vt:lpstr>Príklad</vt:lpstr>
      <vt:lpstr>Gamut (rozsah)</vt:lpstr>
      <vt:lpstr>Televízne normy a gamut</vt:lpstr>
      <vt:lpstr>Modely farieb</vt:lpstr>
      <vt:lpstr>RGB</vt:lpstr>
      <vt:lpstr>RGB</vt:lpstr>
      <vt:lpstr>RGB Príklad</vt:lpstr>
      <vt:lpstr>Modely RGB</vt:lpstr>
      <vt:lpstr>PowerPoint Presentation</vt:lpstr>
      <vt:lpstr>CMY</vt:lpstr>
      <vt:lpstr>CMYK</vt:lpstr>
      <vt:lpstr>PowerPoint Presentation</vt:lpstr>
      <vt:lpstr>PowerPoint Presentation</vt:lpstr>
      <vt:lpstr>PowerPoint Presentation</vt:lpstr>
      <vt:lpstr>Modely farieb “triedy Y”</vt:lpstr>
      <vt:lpstr>YIQ</vt:lpstr>
      <vt:lpstr>YIQ</vt:lpstr>
      <vt:lpstr>PowerPoint Presentation</vt:lpstr>
      <vt:lpstr>Užívateľsky orientované modely</vt:lpstr>
      <vt:lpstr>Tvary HSL, HSV, HSI</vt:lpstr>
      <vt:lpstr>HSV Planes</vt:lpstr>
      <vt:lpstr>Problém?</vt:lpstr>
      <vt:lpstr>McAdamove elipsy</vt:lpstr>
      <vt:lpstr>CIE L*u*v*</vt:lpstr>
      <vt:lpstr>CIE L*u*v*</vt:lpstr>
      <vt:lpstr>CIE L*a*b*</vt:lpstr>
      <vt:lpstr>CIE L*a*b*</vt:lpstr>
      <vt:lpstr>Vzdialenosť farieb</vt:lpstr>
      <vt:lpstr>Vzdialenosť farieb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Owner</cp:lastModifiedBy>
  <cp:revision>170</cp:revision>
  <dcterms:created xsi:type="dcterms:W3CDTF">2005-02-06T16:59:11Z</dcterms:created>
  <dcterms:modified xsi:type="dcterms:W3CDTF">2017-10-11T13:18:25Z</dcterms:modified>
</cp:coreProperties>
</file>